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32"/>
  </p:notesMasterIdLst>
  <p:handoutMasterIdLst>
    <p:handoutMasterId r:id="rId33"/>
  </p:handoutMasterIdLst>
  <p:sldIdLst>
    <p:sldId id="268" r:id="rId2"/>
    <p:sldId id="568" r:id="rId3"/>
    <p:sldId id="606" r:id="rId4"/>
    <p:sldId id="605" r:id="rId5"/>
    <p:sldId id="627" r:id="rId6"/>
    <p:sldId id="607" r:id="rId7"/>
    <p:sldId id="608" r:id="rId8"/>
    <p:sldId id="610" r:id="rId9"/>
    <p:sldId id="609" r:id="rId10"/>
    <p:sldId id="611" r:id="rId11"/>
    <p:sldId id="612" r:id="rId12"/>
    <p:sldId id="615" r:id="rId13"/>
    <p:sldId id="632" r:id="rId14"/>
    <p:sldId id="634" r:id="rId15"/>
    <p:sldId id="621" r:id="rId16"/>
    <p:sldId id="614" r:id="rId17"/>
    <p:sldId id="624" r:id="rId18"/>
    <p:sldId id="613" r:id="rId19"/>
    <p:sldId id="625" r:id="rId20"/>
    <p:sldId id="616" r:id="rId21"/>
    <p:sldId id="629" r:id="rId22"/>
    <p:sldId id="617" r:id="rId23"/>
    <p:sldId id="626" r:id="rId24"/>
    <p:sldId id="619" r:id="rId25"/>
    <p:sldId id="628" r:id="rId26"/>
    <p:sldId id="618" r:id="rId27"/>
    <p:sldId id="631" r:id="rId28"/>
    <p:sldId id="630" r:id="rId29"/>
    <p:sldId id="620" r:id="rId30"/>
    <p:sldId id="63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DCFE"/>
    <a:srgbClr val="56B4E9"/>
    <a:srgbClr val="7C53D3"/>
    <a:srgbClr val="901A1E"/>
    <a:srgbClr val="029E73"/>
    <a:srgbClr val="D55E00"/>
    <a:srgbClr val="F5F6F5"/>
    <a:srgbClr val="CC78BC"/>
    <a:srgbClr val="FFB17D"/>
    <a:srgbClr val="8DE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 autoAdjust="0"/>
    <p:restoredTop sz="96807" autoAdjust="0"/>
  </p:normalViewPr>
  <p:slideViewPr>
    <p:cSldViewPr snapToGrid="0" showGuides="1">
      <p:cViewPr varScale="1">
        <p:scale>
          <a:sx n="118" d="100"/>
          <a:sy n="118" d="100"/>
        </p:scale>
        <p:origin x="811" y="96"/>
      </p:cViewPr>
      <p:guideLst>
        <p:guide orient="horz" pos="936"/>
        <p:guide orient="horz" pos="39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580"/>
    </p:cViewPr>
  </p:sorterViewPr>
  <p:notesViewPr>
    <p:cSldViewPr snapToGrid="0" showGuides="1">
      <p:cViewPr varScale="1">
        <p:scale>
          <a:sx n="91" d="100"/>
          <a:sy n="91" d="100"/>
        </p:scale>
        <p:origin x="26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28/08/2024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28/08/2024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2787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9188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629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0991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6326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632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4795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4013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956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655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03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5619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213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9912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0182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050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381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093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1775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48628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72104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5462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680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860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6713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21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7108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7178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866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930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://www.designguide.ku.dk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s://image.ku.dk/shared/aZwD18034DnM3TYEw9XagEF6kxI6MLkV" TargetMode="External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20" name="Titel 2">
            <a:extLst>
              <a:ext uri="{FF2B5EF4-FFF2-40B4-BE49-F238E27FC236}">
                <a16:creationId xmlns:a16="http://schemas.microsoft.com/office/drawing/2014/main" id="{916BA171-A8D6-BD97-B474-75F02EF18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28775"/>
            <a:ext cx="11012487" cy="4673600"/>
          </a:xfrm>
          <a:solidFill>
            <a:schemeClr val="bg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3" hidden="1">
            <a:extLst>
              <a:ext uri="{FF2B5EF4-FFF2-40B4-BE49-F238E27FC236}">
                <a16:creationId xmlns:a16="http://schemas.microsoft.com/office/drawing/2014/main" id="{619D26E9-5B2E-9EAD-7ADF-91C2F6F5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4" name="Pladsholder til sidefod 4" hidden="1">
            <a:extLst>
              <a:ext uri="{FF2B5EF4-FFF2-40B4-BE49-F238E27FC236}">
                <a16:creationId xmlns:a16="http://schemas.microsoft.com/office/drawing/2014/main" id="{8A951072-2ED2-FF27-14A1-979FCDF1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5" name="Pladsholder til slidenummer 5" hidden="1">
            <a:extLst>
              <a:ext uri="{FF2B5EF4-FFF2-40B4-BE49-F238E27FC236}">
                <a16:creationId xmlns:a16="http://schemas.microsoft.com/office/drawing/2014/main" id="{E8D58753-B44C-E044-E735-98262605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1008062"/>
          </a:xfrm>
        </p:spPr>
        <p:txBody>
          <a:bodyPr tIns="154800"/>
          <a:lstStyle>
            <a:lvl1pPr>
              <a:defRPr sz="6600" b="1" i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2239315"/>
            <a:ext cx="5356800" cy="4063060"/>
          </a:xfrm>
        </p:spPr>
        <p:txBody>
          <a:bodyPr vert="horz" lIns="0" tIns="0" rIns="0" bIns="0" rtlCol="0">
            <a:noAutofit/>
          </a:bodyPr>
          <a:lstStyle>
            <a:lvl1pPr marL="363600" marR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b="0" i="0" baseline="0" dirty="0" smtClean="0">
                <a:solidFill>
                  <a:schemeClr val="tx1"/>
                </a:solidFill>
              </a:defRPr>
            </a:lvl4pPr>
            <a:lvl5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5pPr>
            <a:lvl6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6pPr>
            <a:lvl7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7pPr>
            <a:lvl8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8pPr>
            <a:lvl9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9pPr>
          </a:lstStyle>
          <a:p>
            <a:pPr marL="363600" marR="0" lvl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4" name="Pladsholder til indhold 3">
            <a:extLst>
              <a:ext uri="{FF2B5EF4-FFF2-40B4-BE49-F238E27FC236}">
                <a16:creationId xmlns:a16="http://schemas.microsoft.com/office/drawing/2014/main" id="{D13A21B6-F7F5-D15B-402D-6C21868F87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6000" y="2239315"/>
            <a:ext cx="5356800" cy="4063061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 marL="1072800" indent="-352800">
              <a:lnSpc>
                <a:spcPct val="90000"/>
              </a:lnSpc>
              <a:defRPr lang="da-DK" b="0" i="0" baseline="0" dirty="0" smtClean="0"/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dirty="0" smtClean="0"/>
            </a:lvl4pPr>
            <a:lvl5pPr marL="1072800" indent="-352800">
              <a:lnSpc>
                <a:spcPct val="90000"/>
              </a:lnSpc>
              <a:defRPr lang="da-DK" dirty="0"/>
            </a:lvl5pPr>
            <a:lvl6pPr marL="1072800" indent="-352800">
              <a:lnSpc>
                <a:spcPct val="90000"/>
              </a:lnSpc>
              <a:defRPr/>
            </a:lvl6pPr>
            <a:lvl7pPr marL="1072800" indent="-352800">
              <a:lnSpc>
                <a:spcPct val="90000"/>
              </a:lnSpc>
              <a:defRPr/>
            </a:lvl7pPr>
            <a:lvl8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/>
            </a:lvl8pPr>
            <a:lvl9pPr marL="1072800" indent="-352800">
              <a:lnSpc>
                <a:spcPct val="90000"/>
              </a:lnSpc>
              <a:defRPr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25972C5-CAD7-9DDE-E435-195811719418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381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  <p15:guide id="3" orient="horz" pos="1410" userDrawn="1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bullet lis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sz="32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3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lang="da-DK" sz="3200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748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felt 8">
            <a:extLst>
              <a:ext uri="{FF2B5EF4-FFF2-40B4-BE49-F238E27FC236}">
                <a16:creationId xmlns:a16="http://schemas.microsoft.com/office/drawing/2014/main" id="{3E866D85-79EE-184D-80E1-3ED545621736}"/>
              </a:ext>
            </a:extLst>
          </p:cNvPr>
          <p:cNvSpPr txBox="1"/>
          <p:nvPr userDrawn="1"/>
        </p:nvSpPr>
        <p:spPr>
          <a:xfrm>
            <a:off x="421280" y="612884"/>
            <a:ext cx="1167618" cy="8714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50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1" name="Pladsholder til tekst 9">
            <a:extLst>
              <a:ext uri="{FF2B5EF4-FFF2-40B4-BE49-F238E27FC236}">
                <a16:creationId xmlns:a16="http://schemas.microsoft.com/office/drawing/2014/main" id="{1B53F7DA-513D-4E4A-A901-E83A56F29A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E095D626-8544-1B49-AD85-894AF4011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400" y="5934971"/>
            <a:ext cx="11012400" cy="367404"/>
          </a:xfrm>
        </p:spPr>
        <p:txBody>
          <a:bodyPr anchor="b" anchorCtr="0">
            <a:noAutofit/>
          </a:bodyPr>
          <a:lstStyle>
            <a:lvl1pPr marL="0" indent="0">
              <a:spcBef>
                <a:spcPts val="500"/>
              </a:spcBef>
              <a:buNone/>
              <a:defRPr sz="2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868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06056-13C4-B341-9D8B-68EA383036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527812"/>
            <a:ext cx="12192000" cy="955506"/>
          </a:xfrm>
          <a:noFill/>
        </p:spPr>
        <p:txBody>
          <a:bodyPr anchor="b" anchorCtr="0"/>
          <a:lstStyle>
            <a:lvl1pPr marL="0" indent="0" algn="ctr">
              <a:buFontTx/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FA67884-B97F-CB46-AABC-75F5273BB9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559852"/>
            <a:ext cx="12192000" cy="955506"/>
          </a:xfrm>
          <a:noFill/>
        </p:spPr>
        <p:txBody>
          <a:bodyPr/>
          <a:lstStyle>
            <a:lvl1pPr marL="0" indent="0" algn="ctr">
              <a:buFontTx/>
              <a:buNone/>
              <a:defRPr sz="66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5453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F7CB8-A29D-FD7D-E01C-9FA290029336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593043" y="992701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spcBef>
                <a:spcPts val="0"/>
              </a:spcBef>
              <a:buNone/>
              <a:defRPr sz="6000" b="1"/>
            </a:lvl1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999F43-7DCD-0386-4C37-C66F637D75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309" y="992701"/>
            <a:ext cx="3590534" cy="1162800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0FE321-409A-CB41-0D2F-3A239A66393D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6092802" y="91122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</a:lstStyle>
          <a:p>
            <a:pPr lvl="0"/>
            <a:r>
              <a:rPr lang="en-GB" dirty="0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85D9037-4808-3FB4-8291-164C228C83E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438265" y="911224"/>
            <a:ext cx="370582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F98610-1AA8-ED76-CB97-422A1761A39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72868" y="240982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4C99C31-A019-EB05-99AD-9B5C4892C3E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20656" y="2409825"/>
            <a:ext cx="3113087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A112A83-1D6E-E31B-3869-56E056FE8E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88200" y="2970213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4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507CD6-BB87-26DA-1CB3-C86DBC2ACD1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35988" y="2970213"/>
            <a:ext cx="306546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EED4611-1BCD-13B0-4F45-DAEAB35290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58913" y="449897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5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3B6A4E6-E617-BAD1-0112-A96754231B6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814435" y="4498975"/>
            <a:ext cx="293866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135649F-22C1-794A-F31C-7DC6EA04B2E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72225" y="513804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6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5999C3D-9DB2-8B28-1D0E-EDC2C950F68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20013" y="5138044"/>
            <a:ext cx="334327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268BAA3-AF98-A946-16EB-29ED74D4E93C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text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78434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6C2CA-F7BC-1643-99E7-A7AF34D16F06}"/>
              </a:ext>
            </a:extLst>
          </p:cNvPr>
          <p:cNvSpPr txBox="1"/>
          <p:nvPr userDrawn="1"/>
        </p:nvSpPr>
        <p:spPr>
          <a:xfrm>
            <a:off x="-1219200" y="-22273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92B83-0AC6-A343-9007-FC3430F06E87}"/>
              </a:ext>
            </a:extLst>
          </p:cNvPr>
          <p:cNvSpPr txBox="1"/>
          <p:nvPr userDrawn="1"/>
        </p:nvSpPr>
        <p:spPr>
          <a:xfrm>
            <a:off x="4531540" y="232241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0ACD76-9286-81DA-B95A-33C567818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620712"/>
            <a:ext cx="11012488" cy="86485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79DDD350-47B3-3DAF-DDC1-39725F8B959E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1478044" y="1850705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D6F92D26-3C4A-BE86-A701-D767C111FE07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5358802" y="241670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376900F8-7802-5F50-6A9A-E75ED0B3EC0B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2869616" y="3779962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246C4547-72A6-0EEC-A5AF-48DBCE377E13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7101336" y="416844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0FCDE3-3080-15ED-F757-BF51628B67D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8964" y="5623418"/>
            <a:ext cx="11012486" cy="678958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5pPr>
            <a:lvl6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6pPr>
            <a:lvl7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7pPr>
            <a:lvl8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8pPr>
            <a:lvl9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9pPr>
          </a:lstStyle>
          <a:p>
            <a:pPr lvl="0"/>
            <a:r>
              <a:rPr lang="en-GB" dirty="0"/>
              <a:t>...click to add text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4B0C9B8-9199-DB66-C3E1-5BCBE19EE6D9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2073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F3CC8A4E-DD42-3359-871D-7365133722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9757" y="842657"/>
            <a:ext cx="11012486" cy="1141268"/>
          </a:xfrm>
        </p:spPr>
        <p:txBody>
          <a:bodyPr/>
          <a:lstStyle>
            <a:lvl1pPr>
              <a:lnSpc>
                <a:spcPct val="90000"/>
              </a:lnSpc>
              <a:defRPr sz="66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1402571">
            <a:off x="985914" y="2449156"/>
            <a:ext cx="4115489" cy="2817262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080000" rIns="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533356">
            <a:off x="5893725" y="2510306"/>
            <a:ext cx="5462634" cy="3596788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360000" tIns="1080000" rIns="36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F33A7-1D81-AB36-A3BB-FC35AF2B3579}"/>
              </a:ext>
            </a:extLst>
          </p:cNvPr>
          <p:cNvSpPr txBox="1"/>
          <p:nvPr userDrawn="1"/>
        </p:nvSpPr>
        <p:spPr>
          <a:xfrm>
            <a:off x="0" y="-310243"/>
            <a:ext cx="6825343" cy="31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102B45B-BE10-0955-7D2B-71607E79FE0D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1065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9757" y="2890520"/>
            <a:ext cx="3433685" cy="3403600"/>
          </a:xfrm>
          <a:solidFill>
            <a:schemeClr val="bg1">
              <a:lumMod val="6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20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52160" y="612233"/>
            <a:ext cx="5749290" cy="5681887"/>
          </a:xfrm>
          <a:solidFill>
            <a:schemeClr val="bg1">
              <a:lumMod val="7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40000" tIns="1080000" rIns="54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43FCB96B-CD6D-B9F3-A688-74E5893485C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55041" y="1961476"/>
            <a:ext cx="2336801" cy="2294929"/>
          </a:xfrm>
          <a:solidFill>
            <a:schemeClr val="bg1">
              <a:lumMod val="8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18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                      to insert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23C8CB-D006-2AF2-DF37-08254005F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3"/>
            <a:ext cx="4602877" cy="100806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5714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20891566">
            <a:off x="1018941" y="1976793"/>
            <a:ext cx="3832754" cy="3749640"/>
          </a:xfrm>
          <a:solidFill>
            <a:schemeClr val="tx1">
              <a:lumMod val="65000"/>
            </a:schemeClr>
          </a:solidFill>
          <a:ln w="146050" cap="flat">
            <a:solidFill>
              <a:schemeClr val="tx1"/>
            </a:solidFill>
            <a:miter lim="800000"/>
          </a:ln>
        </p:spPr>
        <p:txBody>
          <a:bodyPr lIns="0" tIns="1224000" rIns="0" anchor="ctr" anchorCtr="1"/>
          <a:lstStyle>
            <a:lvl1pPr marL="0" indent="0" algn="ct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783580" y="2097067"/>
            <a:ext cx="5817869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tx1"/>
                </a:solidFill>
              </a:defRPr>
            </a:lvl1pPr>
            <a:lvl2pPr>
              <a:defRPr lang="da-DK" sz="3200" b="1" dirty="0" smtClean="0">
                <a:solidFill>
                  <a:schemeClr val="tx1"/>
                </a:solidFill>
              </a:defRPr>
            </a:lvl2pPr>
            <a:lvl3pPr>
              <a:defRPr lang="da-DK" sz="2400" b="1" dirty="0" smtClean="0">
                <a:solidFill>
                  <a:schemeClr val="tx1"/>
                </a:solidFill>
              </a:defRPr>
            </a:lvl3pPr>
            <a:lvl4pPr>
              <a:defRPr lang="da-DK" b="1" dirty="0" smtClean="0">
                <a:solidFill>
                  <a:schemeClr val="tx1"/>
                </a:solidFill>
              </a:defRPr>
            </a:lvl4pPr>
            <a:lvl5pPr>
              <a:defRPr lang="da-DK" b="1" dirty="0">
                <a:solidFill>
                  <a:schemeClr val="tx1"/>
                </a:solidFill>
              </a:defRPr>
            </a:lvl5pPr>
            <a:lvl6pPr>
              <a:defRPr b="1">
                <a:solidFill>
                  <a:schemeClr val="tx1"/>
                </a:solidFill>
              </a:defRPr>
            </a:lvl6pPr>
            <a:lvl7pPr>
              <a:defRPr b="1">
                <a:solidFill>
                  <a:schemeClr val="tx1"/>
                </a:solidFill>
              </a:defRPr>
            </a:lvl7pPr>
            <a:lvl8pPr>
              <a:defRPr b="1">
                <a:solidFill>
                  <a:schemeClr val="tx1"/>
                </a:solidFill>
              </a:defRPr>
            </a:lvl8pPr>
            <a:lvl9pPr>
              <a:defRPr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968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496878">
            <a:off x="6504534" y="1615672"/>
            <a:ext cx="4653097" cy="4640373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188000" rIns="0" anchor="ctr" anchorCtr="1"/>
          <a:lstStyle>
            <a:lvl1pPr marL="0" indent="0" algn="ctr">
              <a:buNone/>
              <a:defRPr sz="2400" b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4AE573B-1000-D841-B8B4-F92752389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1" name="Pladsholder til indhold 2">
            <a:extLst>
              <a:ext uri="{FF2B5EF4-FFF2-40B4-BE49-F238E27FC236}">
                <a16:creationId xmlns:a16="http://schemas.microsoft.com/office/drawing/2014/main" id="{9B691B69-65AA-9748-80BF-996C89344BB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8963" y="2097067"/>
            <a:ext cx="5818682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bg1"/>
                </a:solidFill>
              </a:defRPr>
            </a:lvl1pPr>
            <a:lvl2pPr>
              <a:defRPr lang="da-DK" sz="3200" b="1" dirty="0" smtClean="0">
                <a:solidFill>
                  <a:schemeClr val="bg1"/>
                </a:solidFill>
              </a:defRPr>
            </a:lvl2pPr>
            <a:lvl3pPr>
              <a:defRPr lang="da-DK" sz="2400" b="1" dirty="0" smtClean="0">
                <a:solidFill>
                  <a:schemeClr val="bg1"/>
                </a:solidFill>
              </a:defRPr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065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756000"/>
            <a:ext cx="6822000" cy="1065828"/>
          </a:xfrm>
          <a:solidFill>
            <a:schemeClr val="accent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spcAft>
                <a:spcPts val="600"/>
              </a:spcAft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C22F958-FB17-66E4-EB45-75E15E5E3F80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31748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1" y="4962214"/>
            <a:ext cx="4173870" cy="1340161"/>
          </a:xfrm>
          <a:solidFill>
            <a:schemeClr val="accent3">
              <a:alpha val="99950"/>
            </a:schemeClr>
          </a:solidFill>
        </p:spPr>
        <p:txBody>
          <a:bodyPr wrap="square" lIns="252000" tIns="108000" rIns="252000" bIns="0" anchor="t" anchorCtr="0">
            <a:spAutoFit/>
          </a:bodyPr>
          <a:lstStyle>
            <a:lvl1pPr>
              <a:defRPr sz="40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E6BCCAFF-7E95-0536-8297-4959B0CA01D7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20044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79450" y="4497883"/>
            <a:ext cx="6822000" cy="1065828"/>
          </a:xfrm>
          <a:solidFill>
            <a:schemeClr val="bg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DA49A202-D2D5-25B6-2F32-60A741CCF725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021185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017402"/>
            <a:ext cx="11012487" cy="917513"/>
          </a:xfrm>
          <a:solidFill>
            <a:schemeClr val="bg2">
              <a:alpha val="99950"/>
            </a:schemeClr>
          </a:solidFill>
        </p:spPr>
        <p:txBody>
          <a:bodyPr wrap="square" lIns="180000" tIns="180000" rIns="180000" bIns="180000">
            <a:spAutoFit/>
          </a:bodyPr>
          <a:lstStyle>
            <a:lvl1pPr>
              <a:defRPr sz="36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42F60A0-C020-A529-4A95-65C8AC9FA2C2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17169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4161995"/>
            <a:ext cx="11012487" cy="2140380"/>
          </a:xfrm>
          <a:solidFill>
            <a:schemeClr val="bg1">
              <a:alpha val="46000"/>
            </a:schemeClr>
          </a:solidFill>
        </p:spPr>
        <p:txBody>
          <a:bodyPr wrap="square" lIns="252000" tIns="108000" rIns="252000" bIns="0">
            <a:spAutoFit/>
          </a:bodyPr>
          <a:lstStyle>
            <a:lvl1pPr algn="ctr">
              <a:defRPr sz="66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         text...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0AC6CF46-91DC-976D-9F2D-0F1B85D185F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573279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and comme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7" name="?">
            <a:extLst>
              <a:ext uri="{FF2B5EF4-FFF2-40B4-BE49-F238E27FC236}">
                <a16:creationId xmlns:a16="http://schemas.microsoft.com/office/drawing/2014/main" id="{C9382B17-B390-C8C0-F5F8-7665434C718C}"/>
              </a:ext>
            </a:extLst>
          </p:cNvPr>
          <p:cNvSpPr/>
          <p:nvPr userDrawn="1"/>
        </p:nvSpPr>
        <p:spPr>
          <a:xfrm>
            <a:off x="3642413" y="900524"/>
            <a:ext cx="4787900" cy="5558804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en-GB" sz="59500" b="1" dirty="0">
                <a:solidFill>
                  <a:schemeClr val="tx1">
                    <a:alpha val="14559"/>
                  </a:schemeClr>
                </a:solidFill>
              </a:rPr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0714F6-6F11-9826-9767-37567B1EC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9732" y="1628776"/>
            <a:ext cx="9461718" cy="3999626"/>
          </a:xfrm>
        </p:spPr>
        <p:txBody>
          <a:bodyPr anchor="ctr" anchorCtr="0"/>
          <a:lstStyle>
            <a:lvl1pPr>
              <a:lnSpc>
                <a:spcPct val="83000"/>
              </a:lnSpc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61DB2-11FB-99E1-B80B-1463133B9A2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02728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A35AA5B6-111C-4735-AFC4-EBC2CB1BF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dsholder til dato 3" hidden="1">
            <a:extLst>
              <a:ext uri="{FF2B5EF4-FFF2-40B4-BE49-F238E27FC236}">
                <a16:creationId xmlns:a16="http://schemas.microsoft.com/office/drawing/2014/main" id="{79C6BA40-0A49-7673-45A9-7C4D3541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23" name="Pladsholder til sidefod 4" hidden="1">
            <a:extLst>
              <a:ext uri="{FF2B5EF4-FFF2-40B4-BE49-F238E27FC236}">
                <a16:creationId xmlns:a16="http://schemas.microsoft.com/office/drawing/2014/main" id="{F4D4719E-1E3F-B75D-AF75-C575C79D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24" name="Pladsholder til slidenummer 5" hidden="1">
            <a:extLst>
              <a:ext uri="{FF2B5EF4-FFF2-40B4-BE49-F238E27FC236}">
                <a16:creationId xmlns:a16="http://schemas.microsoft.com/office/drawing/2014/main" id="{9434FDBC-E923-AFC0-E942-C9567245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94A88-BF4A-BF39-B835-B0C753B4C19A}"/>
              </a:ext>
            </a:extLst>
          </p:cNvPr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18" name="Text Box 48">
            <a:extLst>
              <a:ext uri="{FF2B5EF4-FFF2-40B4-BE49-F238E27FC236}">
                <a16:creationId xmlns:a16="http://schemas.microsoft.com/office/drawing/2014/main" id="{91151374-92CC-87E1-F9AB-1D43CA0CBE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16:9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16:9 format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“small"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48">
            <a:extLst>
              <a:ext uri="{FF2B5EF4-FFF2-40B4-BE49-F238E27FC236}">
                <a16:creationId xmlns:a16="http://schemas.microsoft.com/office/drawing/2014/main" id="{CC1000A9-67B6-3DBE-1556-907DFA8F39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30" name="Text Box 48">
            <a:extLst>
              <a:ext uri="{FF2B5EF4-FFF2-40B4-BE49-F238E27FC236}">
                <a16:creationId xmlns:a16="http://schemas.microsoft.com/office/drawing/2014/main" id="{57AF5228-50BD-AF36-C290-EB6F54DA4A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32" name="Billede 40">
            <a:extLst>
              <a:ext uri="{FF2B5EF4-FFF2-40B4-BE49-F238E27FC236}">
                <a16:creationId xmlns:a16="http://schemas.microsoft.com/office/drawing/2014/main" id="{47DEC83E-2557-C64A-8710-5E90C5500C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34" name="Text Box 48">
            <a:extLst>
              <a:ext uri="{FF2B5EF4-FFF2-40B4-BE49-F238E27FC236}">
                <a16:creationId xmlns:a16="http://schemas.microsoft.com/office/drawing/2014/main" id="{296B2A40-51DD-3C24-64B4-9C261EFED2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36" name="Text Box 48">
            <a:extLst>
              <a:ext uri="{FF2B5EF4-FFF2-40B4-BE49-F238E27FC236}">
                <a16:creationId xmlns:a16="http://schemas.microsoft.com/office/drawing/2014/main" id="{26A5352B-2D88-0049-FF68-7A3677982A2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 Box 48">
            <a:extLst>
              <a:ext uri="{FF2B5EF4-FFF2-40B4-BE49-F238E27FC236}">
                <a16:creationId xmlns:a16="http://schemas.microsoft.com/office/drawing/2014/main" id="{F1FD1FCB-14AB-C8C8-E3B6-3A9C235434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40" name="Text Box 48">
            <a:extLst>
              <a:ext uri="{FF2B5EF4-FFF2-40B4-BE49-F238E27FC236}">
                <a16:creationId xmlns:a16="http://schemas.microsoft.com/office/drawing/2014/main" id="{C4D76095-C685-6F22-B51D-0AFAF348C4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14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https://image.ku.dk/shared/aZwD18034DnM3TYEw9XagEF6kxI6MLkV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42" name="Text Box 48">
            <a:extLst>
              <a:ext uri="{FF2B5EF4-FFF2-40B4-BE49-F238E27FC236}">
                <a16:creationId xmlns:a16="http://schemas.microsoft.com/office/drawing/2014/main" id="{449B76C2-6958-26C2-DD52-28127622EE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 is: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44" name="Text Box 48">
            <a:extLst>
              <a:ext uri="{FF2B5EF4-FFF2-40B4-BE49-F238E27FC236}">
                <a16:creationId xmlns:a16="http://schemas.microsoft.com/office/drawing/2014/main" id="{B1B679C7-F81E-AF72-3832-BC2B20AF81E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46" name="Text Box 48">
            <a:extLst>
              <a:ext uri="{FF2B5EF4-FFF2-40B4-BE49-F238E27FC236}">
                <a16:creationId xmlns:a16="http://schemas.microsoft.com/office/drawing/2014/main" id="{DBC859E9-AAD9-582D-9CAB-53B97A96B2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48" name="Text Box 48">
            <a:extLst>
              <a:ext uri="{FF2B5EF4-FFF2-40B4-BE49-F238E27FC236}">
                <a16:creationId xmlns:a16="http://schemas.microsoft.com/office/drawing/2014/main" id="{5BDA7DE1-7BD9-6953-4F2C-C23FAB665D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0" name="Billede 25">
            <a:extLst>
              <a:ext uri="{FF2B5EF4-FFF2-40B4-BE49-F238E27FC236}">
                <a16:creationId xmlns:a16="http://schemas.microsoft.com/office/drawing/2014/main" id="{2BC7410A-935F-DC4A-F8A5-7F39AC457C1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2" name="Billede 36">
            <a:extLst>
              <a:ext uri="{FF2B5EF4-FFF2-40B4-BE49-F238E27FC236}">
                <a16:creationId xmlns:a16="http://schemas.microsoft.com/office/drawing/2014/main" id="{56A21FCA-F356-F238-3DEE-A13BEFECD3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54" name="Billede 37">
            <a:extLst>
              <a:ext uri="{FF2B5EF4-FFF2-40B4-BE49-F238E27FC236}">
                <a16:creationId xmlns:a16="http://schemas.microsoft.com/office/drawing/2014/main" id="{8288A8D2-A953-FCF5-C54C-BED0258209D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56" name="Text Box 48">
            <a:extLst>
              <a:ext uri="{FF2B5EF4-FFF2-40B4-BE49-F238E27FC236}">
                <a16:creationId xmlns:a16="http://schemas.microsoft.com/office/drawing/2014/main" id="{1AAEA91B-6C9C-9157-EFF5-6EEB67507A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8" name="Picture 61">
            <a:extLst>
              <a:ext uri="{FF2B5EF4-FFF2-40B4-BE49-F238E27FC236}">
                <a16:creationId xmlns:a16="http://schemas.microsoft.com/office/drawing/2014/main" id="{874C9D93-430E-897F-0010-953653748BC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 </a:t>
            </a:r>
          </a:p>
        </p:txBody>
      </p:sp>
      <p:sp>
        <p:nvSpPr>
          <p:cNvPr id="17" name="Titel 2">
            <a:extLst>
              <a:ext uri="{FF2B5EF4-FFF2-40B4-BE49-F238E27FC236}">
                <a16:creationId xmlns:a16="http://schemas.microsoft.com/office/drawing/2014/main" id="{5841F5BD-07B0-188F-6A65-1A9CB91075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7AF680B5-5F7B-7C42-BF08-E9B604FEDF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Undertitel 2">
            <a:extLst>
              <a:ext uri="{FF2B5EF4-FFF2-40B4-BE49-F238E27FC236}">
                <a16:creationId xmlns:a16="http://schemas.microsoft.com/office/drawing/2014/main" id="{E8639E81-1331-644F-9855-3A9C253754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B7A6A120-00EE-3144-9AB3-0695A4240B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5D6F800E-E8DB-D1E9-A292-CDCB828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15" name="Pladsholder til sidefod 4" hidden="1">
            <a:extLst>
              <a:ext uri="{FF2B5EF4-FFF2-40B4-BE49-F238E27FC236}">
                <a16:creationId xmlns:a16="http://schemas.microsoft.com/office/drawing/2014/main" id="{75F96715-1FD5-51ED-7CC1-42E30D08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16" name="Pladsholder til slidenummer 5" hidden="1">
            <a:extLst>
              <a:ext uri="{FF2B5EF4-FFF2-40B4-BE49-F238E27FC236}">
                <a16:creationId xmlns:a16="http://schemas.microsoft.com/office/drawing/2014/main" id="{FF7B57F8-B201-8F25-4597-86F1EE0A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8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3" name="Titel 2">
            <a:extLst>
              <a:ext uri="{FF2B5EF4-FFF2-40B4-BE49-F238E27FC236}">
                <a16:creationId xmlns:a16="http://schemas.microsoft.com/office/drawing/2014/main" id="{A98E7E85-8DE3-687D-4837-DB9872BFC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1570F19F-11E9-F8A1-DCD4-0B2BD422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11" name="Pladsholder til sidefod 4" hidden="1">
            <a:extLst>
              <a:ext uri="{FF2B5EF4-FFF2-40B4-BE49-F238E27FC236}">
                <a16:creationId xmlns:a16="http://schemas.microsoft.com/office/drawing/2014/main" id="{B7D930ED-6F01-0E90-6740-D9E50AA5B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12" name="Pladsholder til slidenummer 5" hidden="1">
            <a:extLst>
              <a:ext uri="{FF2B5EF4-FFF2-40B4-BE49-F238E27FC236}">
                <a16:creationId xmlns:a16="http://schemas.microsoft.com/office/drawing/2014/main" id="{ADD5A7A0-1930-6FDD-F270-B46368D3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92A049D1-BE16-6369-9C11-6D9136DAE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Pladsholder til dato 3" hidden="1">
            <a:extLst>
              <a:ext uri="{FF2B5EF4-FFF2-40B4-BE49-F238E27FC236}">
                <a16:creationId xmlns:a16="http://schemas.microsoft.com/office/drawing/2014/main" id="{B280A661-856C-E622-1331-CDB60AB0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14" name="Pladsholder til sidefod 4" hidden="1">
            <a:extLst>
              <a:ext uri="{FF2B5EF4-FFF2-40B4-BE49-F238E27FC236}">
                <a16:creationId xmlns:a16="http://schemas.microsoft.com/office/drawing/2014/main" id="{82F7776B-57AF-971B-A75B-223AFE26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15" name="Pladsholder til slidenummer 5" hidden="1">
            <a:extLst>
              <a:ext uri="{FF2B5EF4-FFF2-40B4-BE49-F238E27FC236}">
                <a16:creationId xmlns:a16="http://schemas.microsoft.com/office/drawing/2014/main" id="{EFF41101-1901-1836-D8DB-6C08E169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b="0" i="0" baseline="0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6000" y="1628776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University of Copenhagen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4651" y="1628775"/>
            <a:ext cx="5356800" cy="4672800"/>
          </a:xfrm>
          <a:solidFill>
            <a:schemeClr val="bg1">
              <a:lumMod val="75000"/>
            </a:schemeClr>
          </a:solidFill>
        </p:spPr>
        <p:txBody>
          <a:bodyPr lIns="360000" tIns="1080000" rIns="360000" anchor="ctr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48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28775"/>
            <a:ext cx="11012487" cy="467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AF5BBBEC-8DDA-37BC-3B1E-5DB781A5DDC2}"/>
              </a:ext>
            </a:extLst>
          </p:cNvPr>
          <p:cNvSpPr/>
          <p:nvPr userDrawn="1"/>
        </p:nvSpPr>
        <p:spPr>
          <a:xfrm>
            <a:off x="0" y="0"/>
            <a:ext cx="12192000" cy="33265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EEFEE">
                  <a:alpha val="92941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en-GB" dirty="0"/>
              <a:t>18/01/2023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2B48C9BE-CCF6-3266-2B8E-D27C7F011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2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>
            <a:extLst>
              <a:ext uri="{FF2B5EF4-FFF2-40B4-BE49-F238E27FC236}">
                <a16:creationId xmlns:a16="http://schemas.microsoft.com/office/drawing/2014/main" id="{863DD73D-5725-327E-8366-645E99E26EC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9" r:id="rId2"/>
    <p:sldLayoutId id="2147483671" r:id="rId3"/>
    <p:sldLayoutId id="2147483701" r:id="rId4"/>
    <p:sldLayoutId id="2147483674" r:id="rId5"/>
    <p:sldLayoutId id="2147483670" r:id="rId6"/>
    <p:sldLayoutId id="2147483660" r:id="rId7"/>
    <p:sldLayoutId id="2147483662" r:id="rId8"/>
    <p:sldLayoutId id="2147483684" r:id="rId9"/>
    <p:sldLayoutId id="2147483685" r:id="rId10"/>
    <p:sldLayoutId id="2147483664" r:id="rId11"/>
    <p:sldLayoutId id="2147483665" r:id="rId12"/>
    <p:sldLayoutId id="2147483689" r:id="rId13"/>
    <p:sldLayoutId id="2147483702" r:id="rId14"/>
    <p:sldLayoutId id="2147483703" r:id="rId15"/>
    <p:sldLayoutId id="2147483694" r:id="rId16"/>
    <p:sldLayoutId id="2147483692" r:id="rId17"/>
    <p:sldLayoutId id="2147483691" r:id="rId18"/>
    <p:sldLayoutId id="2147483697" r:id="rId19"/>
    <p:sldLayoutId id="2147483704" r:id="rId20"/>
    <p:sldLayoutId id="2147483705" r:id="rId21"/>
    <p:sldLayoutId id="2147483695" r:id="rId22"/>
    <p:sldLayoutId id="2147483698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693" r:id="rId29"/>
    <p:sldLayoutId id="2147483688" r:id="rId30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0" i="0" kern="1200" spc="60" baseline="0">
          <a:solidFill>
            <a:schemeClr val="accent1"/>
          </a:solidFill>
          <a:latin typeface="+mj-lt"/>
          <a:ea typeface="Open Sans Extrabold" panose="020B0606030504020204" pitchFamily="34" charset="0"/>
          <a:cs typeface="Microsoft New Tai Lue" panose="020B0502040204020203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2pPr>
      <a:lvl3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3pPr>
      <a:lvl4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4pPr>
      <a:lvl5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5pPr>
      <a:lvl6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6pPr>
      <a:lvl7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7pPr>
      <a:lvl8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8pPr>
      <a:lvl9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allery/life-sciences/covid19-tracker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.dk/nyheder/webfeature/election-201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large building with a fountain in front of it&#10;&#10;Description automatically generated with low confidence">
            <a:extLst>
              <a:ext uri="{FF2B5EF4-FFF2-40B4-BE49-F238E27FC236}">
                <a16:creationId xmlns:a16="http://schemas.microsoft.com/office/drawing/2014/main" id="{966E4A92-97DE-4F9B-92EB-5CE6B8A882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6667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EF7CE939-69BE-4EB6-18AB-9B663D567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5"/>
          </p:nvPr>
        </p:nvSpPr>
        <p:spPr>
          <a:xfrm>
            <a:off x="587375" y="1020200"/>
            <a:ext cx="4946649" cy="134541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3100" dirty="0"/>
              <a:t>Data visualisation and storytelling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4EDE8E9-8DAB-4AC5-B4F7-E82A5518A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962" y="3007285"/>
            <a:ext cx="4946649" cy="726435"/>
          </a:xfrm>
        </p:spPr>
        <p:txBody>
          <a:bodyPr>
            <a:normAutofit/>
          </a:bodyPr>
          <a:lstStyle/>
          <a:p>
            <a:r>
              <a:rPr lang="en-GB" dirty="0"/>
              <a:t>Interactive visualisation</a:t>
            </a:r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>
          <a:xfrm>
            <a:off x="588962" y="4053600"/>
            <a:ext cx="4946650" cy="89976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/>
              <a:t>Neil Scheidwasser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/>
              <a:t>August 2024</a:t>
            </a:r>
          </a:p>
        </p:txBody>
      </p:sp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09/11/2022</a:t>
            </a:r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Section of Epidemiology</a:t>
            </a:r>
          </a:p>
        </p:txBody>
      </p:sp>
      <p:sp>
        <p:nvSpPr>
          <p:cNvPr id="3" name="Pladsholder til dias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</a:t>
            </a:fld>
            <a:endParaRPr lang="en-GB" dirty="0"/>
          </a:p>
        </p:txBody>
      </p:sp>
      <p:pic>
        <p:nvPicPr>
          <p:cNvPr id="1026" name="Picture 2" descr="Design a dynamic logo for a Data Visualization Course. Combine elements of charts and graphs with artistic abstraction to symbolize both data and creativity. Use a modern color palette dominated by blues and greens, with accents of vibrant and energetic hues. Prioritize clean lines and a balanced composition to ensure clarity when scaled down. The logo should encapsulate the course's essence: making complex data visually accessible.">
            <a:extLst>
              <a:ext uri="{FF2B5EF4-FFF2-40B4-BE49-F238E27FC236}">
                <a16:creationId xmlns:a16="http://schemas.microsoft.com/office/drawing/2014/main" id="{3C8C613E-658F-21E2-92E3-95AF04A86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576" y="0"/>
            <a:ext cx="2405424" cy="24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159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55331-83DC-74AC-CE1F-889D2892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Medium level: Heatmaps </a:t>
            </a:r>
            <a:br>
              <a:rPr lang="en-GB" dirty="0"/>
            </a:b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plot_ly</a:t>
            </a:r>
            <a:br>
              <a:rPr lang="en-GB" dirty="0"/>
            </a:b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CC882-6744-9949-F333-A1A17B135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068D2-6F25-C6C2-7968-7BD9C0BD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of Epidemiology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3F22C-AEAF-CA68-E2AB-F8DC7CE4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B66548-37F4-6294-6BA6-6B8E19810C18}"/>
              </a:ext>
            </a:extLst>
          </p:cNvPr>
          <p:cNvSpPr txBox="1"/>
          <p:nvPr/>
        </p:nvSpPr>
        <p:spPr>
          <a:xfrm>
            <a:off x="6246238" y="2811013"/>
            <a:ext cx="5294811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plot_ly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rownames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heatmap_matrix_ordered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colnames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heatmap_matrix_ordered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heatmap_matrix_ordered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"heatmap"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colorRampPalette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"#c13639"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"#2f79b5"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C0F86F7B-647C-428E-66B6-C8443AA36C2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12597109"/>
              </p:ext>
            </p:extLst>
          </p:nvPr>
        </p:nvGraphicFramePr>
        <p:xfrm>
          <a:off x="588964" y="2124067"/>
          <a:ext cx="4791347" cy="3903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38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1839639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  <a:gridCol w="1435328">
                  <a:extLst>
                    <a:ext uri="{9D8B030D-6E8A-4147-A177-3AD203B41FA5}">
                      <a16:colId xmlns:a16="http://schemas.microsoft.com/office/drawing/2014/main" val="3799894661"/>
                    </a:ext>
                  </a:extLst>
                </a:gridCol>
              </a:tblGrid>
              <a:tr h="357921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765136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x/y labels (if not z) otherwise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53842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z,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Values (z for heatmaps)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  <a:tr h="99184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Plot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“heatmap”, “scatter”, “bar”, “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sankey</a:t>
                      </a:r>
                      <a:r>
                        <a:rPr lang="en-GB" sz="1600" dirty="0">
                          <a:latin typeface="Consolas" panose="020B0609020204030204" pitchFamily="49" charset="0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53842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Plotting mode for scatter plots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“markers”, “line”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  <a:tr h="497309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colors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List of </a:t>
                      </a:r>
                      <a:r>
                        <a:rPr lang="en-GB" sz="1600" dirty="0" err="1"/>
                        <a:t>colors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0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0316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55331-83DC-74AC-CE1F-889D2892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Medium level: Heatmaps </a:t>
            </a:r>
            <a:br>
              <a:rPr lang="en-GB" dirty="0"/>
            </a:b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heatmaply</a:t>
            </a:r>
            <a:br>
              <a:rPr lang="en-GB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3E54B8-0D14-56E5-77BC-5BB930F5B4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Plotly heatmaps made easy + clustering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CC882-6744-9949-F333-A1A17B135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068D2-6F25-C6C2-7968-7BD9C0BD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of Epidemiology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3F22C-AEAF-CA68-E2AB-F8DC7CE4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AB397-1619-73FE-5038-11152C179EF0}"/>
              </a:ext>
            </a:extLst>
          </p:cNvPr>
          <p:cNvSpPr txBox="1"/>
          <p:nvPr/>
        </p:nvSpPr>
        <p:spPr>
          <a:xfrm>
            <a:off x="6350741" y="2560551"/>
            <a:ext cx="5355212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heatmaply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heatmap_matrix_ordered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colorRampPalette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"#c13639"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"#2f79b5"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)),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show_dendrogram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A132BBDE-CB7C-D470-3068-171B49E1F7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5346828"/>
              </p:ext>
            </p:extLst>
          </p:nvPr>
        </p:nvGraphicFramePr>
        <p:xfrm>
          <a:off x="588964" y="2541220"/>
          <a:ext cx="4791347" cy="3232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38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1839639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  <a:gridCol w="1435328">
                  <a:extLst>
                    <a:ext uri="{9D8B030D-6E8A-4147-A177-3AD203B41FA5}">
                      <a16:colId xmlns:a16="http://schemas.microsoft.com/office/drawing/2014/main" val="3799894661"/>
                    </a:ext>
                  </a:extLst>
                </a:gridCol>
              </a:tblGrid>
              <a:tr h="357921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765136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Matrix to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538429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colors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List of </a:t>
                      </a:r>
                      <a:r>
                        <a:rPr lang="en-GB" sz="1600" dirty="0" err="1"/>
                        <a:t>colors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  <a:tr h="991843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show_dendrogram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If True, show the clustering dendrogram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Logical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538429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key.title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Title of the </a:t>
                      </a:r>
                      <a:r>
                        <a:rPr lang="en-GB" sz="1600" dirty="0" err="1"/>
                        <a:t>colorbar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970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3A8C-602B-D4AB-A351-DE9422C8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97276"/>
            <a:ext cx="11012486" cy="865186"/>
          </a:xfrm>
        </p:spPr>
        <p:txBody>
          <a:bodyPr/>
          <a:lstStyle/>
          <a:p>
            <a:r>
              <a:rPr lang="en-GB" dirty="0"/>
              <a:t>Medium level: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9093-D8DE-A1F4-4BF7-587AA85543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There are plenty of ways with various libraries</a:t>
            </a:r>
          </a:p>
          <a:p>
            <a:r>
              <a:rPr lang="en-GB" dirty="0"/>
              <a:t>If we use </a:t>
            </a:r>
            <a:r>
              <a:rPr lang="en-GB" i="1" dirty="0" err="1"/>
              <a:t>igraph</a:t>
            </a:r>
            <a:r>
              <a:rPr lang="en-GB" dirty="0"/>
              <a:t>, we need two things:</a:t>
            </a:r>
          </a:p>
          <a:p>
            <a:pPr lvl="1"/>
            <a:r>
              <a:rPr lang="en-GB" dirty="0"/>
              <a:t>A list of nodes</a:t>
            </a:r>
          </a:p>
          <a:p>
            <a:pPr lvl="1"/>
            <a:r>
              <a:rPr lang="en-GB" dirty="0"/>
              <a:t>A list of edges</a:t>
            </a:r>
          </a:p>
          <a:p>
            <a:pPr lvl="1"/>
            <a:r>
              <a:rPr lang="en-GB" dirty="0"/>
              <a:t>A layout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588EA-1048-F7F0-F857-39CF4A91C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650" y="1628775"/>
            <a:ext cx="5356800" cy="4672800"/>
          </a:xfrm>
        </p:spPr>
        <p:txBody>
          <a:bodyPr/>
          <a:lstStyle/>
          <a:p>
            <a:r>
              <a:rPr lang="en-GB" dirty="0"/>
              <a:t>Step 1: prepare the data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95534-0C18-047B-8361-E99926146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1DE03-4FEF-CD66-7432-D637ACAF4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6C5D6-2075-007B-40DA-A8B962C0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86B2B-17DD-0108-3E40-2133A68C9D79}"/>
              </a:ext>
            </a:extLst>
          </p:cNvPr>
          <p:cNvSpPr txBox="1"/>
          <p:nvPr/>
        </p:nvSpPr>
        <p:spPr>
          <a:xfrm>
            <a:off x="6286557" y="2053217"/>
            <a:ext cx="5124013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igraph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igraphdata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UKfaculty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igraphdata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Upgrade the graph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upgrade_graph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UKfaculty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Edges and nodes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as.data.frame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get.edgelist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nodes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Layout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layout_nicely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X and Y positions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Xn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 </a:t>
            </a:r>
            <a:r>
              <a:rPr lang="en-GB" sz="1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Yn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 </a:t>
            </a:r>
            <a:r>
              <a:rPr lang="en-GB" sz="1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FA3BD-9B23-C0FE-6CA0-BE31C537F1BD}"/>
              </a:ext>
            </a:extLst>
          </p:cNvPr>
          <p:cNvSpPr txBox="1"/>
          <p:nvPr/>
        </p:nvSpPr>
        <p:spPr>
          <a:xfrm>
            <a:off x="6244650" y="2056686"/>
            <a:ext cx="5124013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igraph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igraphdata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UKfaculty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igraphdata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Upgrade the graph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upgrade_graph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UKfaculty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Edges and nodes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as.data.frame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get.edgelist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nodes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Layout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layout_nicely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X and Y positions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Xn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 </a:t>
            </a:r>
            <a:r>
              <a:rPr lang="en-GB" sz="1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Yn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 </a:t>
            </a:r>
            <a:r>
              <a:rPr lang="en-GB" sz="1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94596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3A8C-602B-D4AB-A351-DE9422C8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97276"/>
            <a:ext cx="11012486" cy="865186"/>
          </a:xfrm>
        </p:spPr>
        <p:txBody>
          <a:bodyPr/>
          <a:lstStyle/>
          <a:p>
            <a:r>
              <a:rPr lang="en-GB" dirty="0"/>
              <a:t>Medium level: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9093-D8DE-A1F4-4BF7-587AA85543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There are plenty of ways with various libraries</a:t>
            </a:r>
          </a:p>
          <a:p>
            <a:r>
              <a:rPr lang="en-GB" dirty="0"/>
              <a:t>If we use </a:t>
            </a:r>
            <a:r>
              <a:rPr lang="en-GB" i="1" dirty="0" err="1"/>
              <a:t>igraph</a:t>
            </a:r>
            <a:r>
              <a:rPr lang="en-GB" dirty="0"/>
              <a:t>, we need two things:</a:t>
            </a:r>
          </a:p>
          <a:p>
            <a:pPr lvl="1"/>
            <a:r>
              <a:rPr lang="en-GB" dirty="0"/>
              <a:t>A list of nodes</a:t>
            </a:r>
          </a:p>
          <a:p>
            <a:pPr lvl="1"/>
            <a:r>
              <a:rPr lang="en-GB" dirty="0"/>
              <a:t>A list of edges</a:t>
            </a:r>
          </a:p>
          <a:p>
            <a:pPr lvl="1"/>
            <a:r>
              <a:rPr lang="en-GB" dirty="0"/>
              <a:t>A layout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588EA-1048-F7F0-F857-39CF4A91C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650" y="1628775"/>
            <a:ext cx="5356800" cy="4672800"/>
          </a:xfrm>
        </p:spPr>
        <p:txBody>
          <a:bodyPr/>
          <a:lstStyle/>
          <a:p>
            <a:r>
              <a:rPr lang="en-GB" dirty="0"/>
              <a:t>Step 2: plot the nodes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95534-0C18-047B-8361-E99926146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1DE03-4FEF-CD66-7432-D637ACAF4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6C5D6-2075-007B-40DA-A8B962C0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86B2B-17DD-0108-3E40-2133A68C9D79}"/>
              </a:ext>
            </a:extLst>
          </p:cNvPr>
          <p:cNvSpPr txBox="1"/>
          <p:nvPr/>
        </p:nvSpPr>
        <p:spPr>
          <a:xfrm>
            <a:off x="6286557" y="2247940"/>
            <a:ext cx="5124013" cy="45243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randomNames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Begin plot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plot_ly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"scatter"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"markers"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Add trace for nodes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add_trace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Size of the points depends on the degree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degree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Text = random names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randomNames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hoverinfo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"Faculty members"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2224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3A8C-602B-D4AB-A351-DE9422C8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97276"/>
            <a:ext cx="11012486" cy="865186"/>
          </a:xfrm>
        </p:spPr>
        <p:txBody>
          <a:bodyPr/>
          <a:lstStyle/>
          <a:p>
            <a:r>
              <a:rPr lang="en-GB" dirty="0"/>
              <a:t>Medium level: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9093-D8DE-A1F4-4BF7-587AA85543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There are plenty of ways with various libraries</a:t>
            </a:r>
          </a:p>
          <a:p>
            <a:r>
              <a:rPr lang="en-GB" dirty="0"/>
              <a:t>If we use </a:t>
            </a:r>
            <a:r>
              <a:rPr lang="en-GB" i="1" dirty="0" err="1"/>
              <a:t>igraph</a:t>
            </a:r>
            <a:r>
              <a:rPr lang="en-GB" dirty="0"/>
              <a:t>, we need two things:</a:t>
            </a:r>
          </a:p>
          <a:p>
            <a:pPr lvl="1"/>
            <a:r>
              <a:rPr lang="en-GB" dirty="0"/>
              <a:t>A list of nodes</a:t>
            </a:r>
          </a:p>
          <a:p>
            <a:pPr lvl="1"/>
            <a:r>
              <a:rPr lang="en-GB" dirty="0"/>
              <a:t>A list of edges</a:t>
            </a:r>
          </a:p>
          <a:p>
            <a:pPr lvl="1"/>
            <a:r>
              <a:rPr lang="en-GB" dirty="0"/>
              <a:t>A layout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588EA-1048-F7F0-F857-39CF4A91C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650" y="1628775"/>
            <a:ext cx="5356800" cy="4672800"/>
          </a:xfrm>
        </p:spPr>
        <p:txBody>
          <a:bodyPr/>
          <a:lstStyle/>
          <a:p>
            <a:r>
              <a:rPr lang="en-GB" dirty="0"/>
              <a:t>Step 3: plot the edges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95534-0C18-047B-8361-E99926146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1DE03-4FEF-CD66-7432-D637ACAF4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6C5D6-2075-007B-40DA-A8B962C0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86B2B-17DD-0108-3E40-2133A68C9D79}"/>
              </a:ext>
            </a:extLst>
          </p:cNvPr>
          <p:cNvSpPr txBox="1"/>
          <p:nvPr/>
        </p:nvSpPr>
        <p:spPr>
          <a:xfrm>
            <a:off x="6286557" y="2247940"/>
            <a:ext cx="5124013" cy="45243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Axis with no grid, no title, no ticks, no lines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showgrid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showticklabels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zeroline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network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cf. "tips and tricks"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get_edge_shapes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xaxis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yaxis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684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A051-97D5-B1EC-8183-EB41EE9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Medium level: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14EDD-353A-9534-C6AF-0FB783A76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install.packages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(“</a:t>
            </a: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tmap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”)</a:t>
            </a:r>
          </a:p>
          <a:p>
            <a:r>
              <a:rPr lang="en-GB" dirty="0"/>
              <a:t>We already saw it yesterday!</a:t>
            </a:r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9D96E-129A-B706-76BD-BA996D773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601FE-C3F4-7309-B1F2-34557CB8E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1A59F-E683-8C16-C491-FE34A107F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pic>
        <p:nvPicPr>
          <p:cNvPr id="1026" name="Picture 2" descr="LESS WORK!! - Happy Squirrel | Make a Meme">
            <a:extLst>
              <a:ext uri="{FF2B5EF4-FFF2-40B4-BE49-F238E27FC236}">
                <a16:creationId xmlns:a16="http://schemas.microsoft.com/office/drawing/2014/main" id="{A3420340-0D55-A559-347B-A24690BE4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7" y="555625"/>
            <a:ext cx="4843791" cy="621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596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8B0A-7CE9-03D2-E46A-82D782C9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exotic plots: radar charts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0524E2-7CBE-FC63-895C-4E97F851CB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50013" y="2709176"/>
            <a:ext cx="5948773" cy="373527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84D21-C10B-23E7-FA3C-A4BD1E1F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7F926-1FF6-35E2-92BE-EC301587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06E86-A3B5-8FC0-E3C9-5F654C15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E0041E9-ECD0-AEE8-83D0-1154B8EC1159}"/>
              </a:ext>
            </a:extLst>
          </p:cNvPr>
          <p:cNvSpPr txBox="1">
            <a:spLocks/>
          </p:cNvSpPr>
          <p:nvPr/>
        </p:nvSpPr>
        <p:spPr>
          <a:xfrm>
            <a:off x="6246000" y="1628776"/>
            <a:ext cx="5356800" cy="4672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b="0" i="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b="0" i="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2pPr>
            <a:lvl3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4pPr>
            <a:lvl5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spc="60" baseline="0" dirty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5pPr>
            <a:lvl6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6pPr>
            <a:lvl7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b="0" i="0" kern="120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8pPr>
            <a:lvl9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9pPr>
          </a:lstStyle>
          <a:p>
            <a:r>
              <a:rPr lang="en-GB" dirty="0"/>
              <a:t>To directly compare groups based on several variables</a:t>
            </a:r>
          </a:p>
        </p:txBody>
      </p:sp>
      <p:pic>
        <p:nvPicPr>
          <p:cNvPr id="20" name="Content Placeholder 15">
            <a:extLst>
              <a:ext uri="{FF2B5EF4-FFF2-40B4-BE49-F238E27FC236}">
                <a16:creationId xmlns:a16="http://schemas.microsoft.com/office/drawing/2014/main" id="{3FFE6CCF-3C5A-8A1A-3DCA-30F13ACB00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r="18483"/>
          <a:stretch/>
        </p:blipFill>
        <p:spPr>
          <a:xfrm>
            <a:off x="1007760" y="1628775"/>
            <a:ext cx="4518630" cy="4672013"/>
          </a:xfrm>
        </p:spPr>
      </p:pic>
      <p:pic>
        <p:nvPicPr>
          <p:cNvPr id="17" name="Content Placeholder 15">
            <a:extLst>
              <a:ext uri="{FF2B5EF4-FFF2-40B4-BE49-F238E27FC236}">
                <a16:creationId xmlns:a16="http://schemas.microsoft.com/office/drawing/2014/main" id="{1E838B7F-6138-D9A5-23CD-748ACD72B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543" b="87142"/>
          <a:stretch/>
        </p:blipFill>
        <p:spPr>
          <a:xfrm>
            <a:off x="5106607" y="1739569"/>
            <a:ext cx="988600" cy="58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32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8B0A-7CE9-03D2-E46A-82D782C9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exotic plots: </a:t>
            </a:r>
            <a:br>
              <a:rPr lang="en-GB" dirty="0"/>
            </a:br>
            <a:r>
              <a:rPr lang="en-GB" dirty="0"/>
              <a:t>Radar charts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84D21-C10B-23E7-FA3C-A4BD1E1F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7F926-1FF6-35E2-92BE-EC301587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06E86-A3B5-8FC0-E3C9-5F654C15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87372FD2-00BA-178A-A031-85A10D09567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75268994"/>
              </p:ext>
            </p:extLst>
          </p:nvPr>
        </p:nvGraphicFramePr>
        <p:xfrm>
          <a:off x="575127" y="1485900"/>
          <a:ext cx="3347606" cy="3574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38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1831226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/>
                        <a:t>Argument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Tick values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497633">
                <a:tc>
                  <a:txBody>
                    <a:bodyPr/>
                    <a:lstStyle/>
                    <a:p>
                      <a:r>
                        <a:rPr lang="en-GB" sz="1600">
                          <a:latin typeface="Consolas" panose="020B0609020204030204" pitchFamily="49" charset="0"/>
                        </a:rPr>
                        <a:t>theta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Tick names/angles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  <a:tr h="534893">
                <a:tc>
                  <a:txBody>
                    <a:bodyPr/>
                    <a:lstStyle/>
                    <a:p>
                      <a:r>
                        <a:rPr lang="en-GB" sz="1600">
                          <a:latin typeface="Consolas" panose="020B0609020204030204" pitchFamily="49" charset="0"/>
                        </a:rPr>
                        <a:t>name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Name of subplot/plot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534893">
                <a:tc>
                  <a:txBody>
                    <a:bodyPr/>
                    <a:lstStyle/>
                    <a:p>
                      <a:r>
                        <a:rPr lang="en-GB" sz="1600">
                          <a:latin typeface="Consolas" panose="020B0609020204030204" pitchFamily="49" charset="0"/>
                        </a:rPr>
                        <a:t>angularaxis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In layout: angular parameters (e.g, to rotate the plot)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  <a:tr h="534893">
                <a:tc>
                  <a:txBody>
                    <a:bodyPr/>
                    <a:lstStyle/>
                    <a:p>
                      <a:r>
                        <a:rPr lang="en-GB" sz="1600">
                          <a:latin typeface="Consolas" panose="020B0609020204030204" pitchFamily="49" charset="0"/>
                        </a:rPr>
                        <a:t>radialaxis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In layout: radial parameters (</a:t>
                      </a:r>
                      <a:r>
                        <a:rPr lang="en-GB" sz="1600" dirty="0" err="1"/>
                        <a:t>e.g</a:t>
                      </a:r>
                      <a:r>
                        <a:rPr lang="en-GB" sz="1600" dirty="0"/>
                        <a:t>, to rotate the plot)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0214"/>
                  </a:ext>
                </a:extLst>
              </a:tr>
            </a:tbl>
          </a:graphicData>
        </a:graphic>
      </p:graphicFrame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A490B06-6546-A1EF-82A3-6562CA54A0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94F7A6-320A-66A1-6E5B-DED3D655DB55}"/>
              </a:ext>
            </a:extLst>
          </p:cNvPr>
          <p:cNvSpPr txBox="1"/>
          <p:nvPr/>
        </p:nvSpPr>
        <p:spPr>
          <a:xfrm>
            <a:off x="3949808" y="85745"/>
            <a:ext cx="8242192" cy="67403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palmerpenguins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GB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GB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mean_value</a:t>
            </a:r>
            <a:r>
              <a:rPr lang="en-GB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s</a:t>
            </a:r>
            <a:r>
              <a:rPr lang="en-GB" sz="1200" dirty="0">
                <a:solidFill>
                  <a:srgbClr val="6A9955"/>
                </a:solidFill>
                <a:latin typeface="Consolas" panose="020B0609020204030204" pitchFamily="49" charset="0"/>
              </a:rPr>
              <a:t> &lt;- mean + min-max-normalisation of penguins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Start figure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plot_ly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scatterpolar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tell </a:t>
            </a:r>
            <a:r>
              <a:rPr lang="en-GB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we are doing a radar chart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lines+markers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points and lines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toself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to fill the inside of the plot with colour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all_species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mean_values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all_species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species_values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as.character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mean_values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all_species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]])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column_to_rownames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"species"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r>
              <a:rPr lang="en-GB" sz="1200" dirty="0">
                <a:solidFill>
                  <a:srgbClr val="6A9955"/>
                </a:solidFill>
                <a:latin typeface="Consolas" panose="020B0609020204030204" pitchFamily="49" charset="0"/>
              </a:rPr>
              <a:t> 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Add a radar plot trace</a:t>
            </a:r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add_trace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species_values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species_values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]]),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theta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all_species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polar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radialaxis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angularaxis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),</a:t>
            </a:r>
          </a:p>
          <a:p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GB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E54D1A-4560-079B-07AC-81B8AA3FAC68}"/>
              </a:ext>
            </a:extLst>
          </p:cNvPr>
          <p:cNvSpPr txBox="1"/>
          <p:nvPr/>
        </p:nvSpPr>
        <p:spPr>
          <a:xfrm>
            <a:off x="588665" y="5117892"/>
            <a:ext cx="3347606" cy="17081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bill_length_mm</a:t>
            </a:r>
            <a:r>
              <a:rPr lang="en-GB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bill_depth_mm</a:t>
            </a:r>
            <a:r>
              <a:rPr lang="en-GB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flipper_length_mm</a:t>
            </a:r>
            <a:r>
              <a:rPr lang="en-GB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body_mass_g</a:t>
            </a:r>
            <a:r>
              <a:rPr lang="en-GB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Min-max normalisation</a:t>
            </a:r>
            <a:endParaRPr lang="en-GB" sz="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normalized_penguins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GB" sz="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mutate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across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(. </a:t>
            </a:r>
            <a:r>
              <a:rPr lang="en-GB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(., </a:t>
            </a:r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na.rm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GB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(., </a:t>
            </a:r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na.rm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(., </a:t>
            </a:r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na.rm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))</a:t>
            </a:r>
          </a:p>
          <a:p>
            <a:b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Mean by species</a:t>
            </a:r>
            <a:endParaRPr lang="en-GB" sz="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mean_values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normalized_penguins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GB" sz="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group_by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GB" sz="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summarise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across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na.rm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415777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8B0A-7CE9-03D2-E46A-82D782C9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exotic plots: Sankey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210EA-F890-4570-8471-E33E46F16A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To depict flows from a set of values to another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84D21-C10B-23E7-FA3C-A4BD1E1F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7F926-1FF6-35E2-92BE-EC301587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06E86-A3B5-8FC0-E3C9-5F654C15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178ECA62-AF34-2D5A-C3FD-CC13357A1B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967691" y="1110261"/>
            <a:ext cx="4787649" cy="5709829"/>
          </a:xfrm>
        </p:spPr>
      </p:pic>
    </p:spTree>
    <p:extLst>
      <p:ext uri="{BB962C8B-B14F-4D97-AF65-F5344CB8AC3E}">
        <p14:creationId xmlns:p14="http://schemas.microsoft.com/office/powerpoint/2010/main" val="1200871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35BF-6CAC-10C7-3BA3-8F2FFA15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exotic plots: </a:t>
            </a:r>
            <a:br>
              <a:rPr lang="en-GB" dirty="0"/>
            </a:br>
            <a:r>
              <a:rPr lang="en-GB" dirty="0"/>
              <a:t>Sankey plots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A88DB3-C29D-268D-8905-8264CA15B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3FD59-85BB-E010-2383-A45057D1A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7E27E-5D41-33A0-B8D4-A9D78FF9F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189DA13E-0465-2210-5FE5-5E3C387396F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55602318"/>
              </p:ext>
            </p:extLst>
          </p:nvPr>
        </p:nvGraphicFramePr>
        <p:xfrm>
          <a:off x="423501" y="2018244"/>
          <a:ext cx="5832058" cy="382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38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1236420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  <a:gridCol w="3079258">
                  <a:extLst>
                    <a:ext uri="{9D8B030D-6E8A-4147-A177-3AD203B41FA5}">
                      <a16:colId xmlns:a16="http://schemas.microsoft.com/office/drawing/2014/main" val="4188487721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/>
                        <a:t>Argument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49763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orientation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Vertical or horizontal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  <a:tr h="53489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List of 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list(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label = c(“A”, “B”, C”),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thickness = 20, 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pad = 15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)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53489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List of links between 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list(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source = 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source_nodes</a:t>
                      </a:r>
                      <a:r>
                        <a:rPr lang="en-GB" sz="1600" dirty="0"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target = 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target_nodes</a:t>
                      </a:r>
                      <a:r>
                        <a:rPr lang="en-GB" sz="1600" dirty="0"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value = 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link_values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)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8462318-E693-77E1-52FD-4F145595926F}"/>
              </a:ext>
            </a:extLst>
          </p:cNvPr>
          <p:cNvSpPr txBox="1"/>
          <p:nvPr/>
        </p:nvSpPr>
        <p:spPr>
          <a:xfrm>
            <a:off x="6392091" y="1485900"/>
            <a:ext cx="5660572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plot_ly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sankey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orientation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"Alice's expense (in $)"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"Bob's expense (in $)"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"How much Alice ate"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"How much Bob ate"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"Cheese platter"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"Wine"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thickness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"black"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2261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C8A7-4B85-E122-4B1F-5391AEC7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visualise data?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1C5226-037D-B071-BDAF-48754FC0B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28775"/>
            <a:ext cx="5356800" cy="1166675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Exploration: </a:t>
            </a:r>
            <a:r>
              <a:rPr lang="en-GB" dirty="0"/>
              <a:t>to reveal, discover patterns in a dataset</a:t>
            </a:r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8234F-0554-F4ED-0C14-601B9116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Aug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D9D01-3F93-264A-3F81-42A4E8F63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F8EA7-FCB3-FEB2-638D-149B2D27A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7394A-6EDE-BFB2-FFF4-8BB91820C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000" y="1628776"/>
            <a:ext cx="5356800" cy="1166675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Explanation: </a:t>
            </a:r>
            <a:r>
              <a:rPr lang="en-GB" dirty="0"/>
              <a:t>to communicate information concisely to the public, to a journal…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DA1C26-995E-CC53-F224-25D4D03AF9A8}"/>
              </a:ext>
            </a:extLst>
          </p:cNvPr>
          <p:cNvSpPr/>
          <p:nvPr/>
        </p:nvSpPr>
        <p:spPr>
          <a:xfrm>
            <a:off x="3074125" y="3492136"/>
            <a:ext cx="1440000" cy="1440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accent1"/>
            </a:solidFill>
          </a:ln>
        </p:spPr>
        <p:txBody>
          <a:bodyPr wrap="square" lIns="0" tIns="0" rIns="36000" bIns="0" rtlCol="0" anchor="ctr">
            <a:no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External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F0F4F5-5EC6-2648-B3F4-972429DEB1CF}"/>
              </a:ext>
            </a:extLst>
          </p:cNvPr>
          <p:cNvSpPr/>
          <p:nvPr/>
        </p:nvSpPr>
        <p:spPr>
          <a:xfrm>
            <a:off x="7317877" y="3492136"/>
            <a:ext cx="1440000" cy="1440000"/>
          </a:xfrm>
          <a:prstGeom prst="ellipse">
            <a:avLst/>
          </a:prstGeom>
          <a:solidFill>
            <a:schemeClr val="tx1"/>
          </a:solidFill>
          <a:ln w="6350">
            <a:solidFill>
              <a:srgbClr val="7030A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Internal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DE12FB-1DD7-5315-8091-E8CC23DF4FD1}"/>
              </a:ext>
            </a:extLst>
          </p:cNvPr>
          <p:cNvSpPr/>
          <p:nvPr/>
        </p:nvSpPr>
        <p:spPr>
          <a:xfrm>
            <a:off x="5558020" y="5662520"/>
            <a:ext cx="1074373" cy="41606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Slides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1C257C-EEF1-5D3F-7403-1E2AFC46DDB4}"/>
              </a:ext>
            </a:extLst>
          </p:cNvPr>
          <p:cNvSpPr/>
          <p:nvPr/>
        </p:nvSpPr>
        <p:spPr>
          <a:xfrm>
            <a:off x="5081633" y="6123100"/>
            <a:ext cx="2027146" cy="649155"/>
          </a:xfrm>
          <a:prstGeom prst="rect">
            <a:avLst/>
          </a:prstGeom>
          <a:solidFill>
            <a:srgbClr val="7030A0"/>
          </a:solidFill>
          <a:ln w="6350">
            <a:solidFill>
              <a:srgbClr val="7030A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Code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(Notebooks)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EBAFD2-5A9D-7533-A48C-8F4D0E0DB3F3}"/>
              </a:ext>
            </a:extLst>
          </p:cNvPr>
          <p:cNvSpPr/>
          <p:nvPr/>
        </p:nvSpPr>
        <p:spPr>
          <a:xfrm>
            <a:off x="1574739" y="5623412"/>
            <a:ext cx="1837579" cy="494278"/>
          </a:xfrm>
          <a:prstGeom prst="rect">
            <a:avLst/>
          </a:prstGeom>
          <a:solidFill>
            <a:srgbClr val="901A1E"/>
          </a:solidFill>
          <a:ln w="6350">
            <a:solidFill>
              <a:srgbClr val="901A1E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Papers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9EA5DA-447F-5462-A281-0452A173D3E9}"/>
              </a:ext>
            </a:extLst>
          </p:cNvPr>
          <p:cNvSpPr/>
          <p:nvPr/>
        </p:nvSpPr>
        <p:spPr>
          <a:xfrm>
            <a:off x="1435339" y="6159811"/>
            <a:ext cx="2027146" cy="649155"/>
          </a:xfrm>
          <a:prstGeom prst="rect">
            <a:avLst/>
          </a:prstGeom>
          <a:solidFill>
            <a:srgbClr val="7030A0"/>
          </a:solidFill>
          <a:ln w="6350">
            <a:solidFill>
              <a:srgbClr val="7030A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Websites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266DB6-0CE2-AC6D-5C8E-680D0F328810}"/>
              </a:ext>
            </a:extLst>
          </p:cNvPr>
          <p:cNvSpPr/>
          <p:nvPr/>
        </p:nvSpPr>
        <p:spPr>
          <a:xfrm>
            <a:off x="8933474" y="5647052"/>
            <a:ext cx="1664927" cy="431532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Reports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73357A-E9C8-DFEE-BC7B-A8C44B564536}"/>
              </a:ext>
            </a:extLst>
          </p:cNvPr>
          <p:cNvCxnSpPr>
            <a:cxnSpLocks/>
            <a:stCxn id="8" idx="4"/>
            <a:endCxn id="25" idx="0"/>
          </p:cNvCxnSpPr>
          <p:nvPr/>
        </p:nvCxnSpPr>
        <p:spPr>
          <a:xfrm flipH="1">
            <a:off x="2493529" y="4932136"/>
            <a:ext cx="1300596" cy="69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A9D5609-E9D7-9FF5-51E3-3A8BFD91D3F4}"/>
              </a:ext>
            </a:extLst>
          </p:cNvPr>
          <p:cNvCxnSpPr>
            <a:cxnSpLocks/>
            <a:stCxn id="8" idx="4"/>
            <a:endCxn id="23" idx="0"/>
          </p:cNvCxnSpPr>
          <p:nvPr/>
        </p:nvCxnSpPr>
        <p:spPr>
          <a:xfrm>
            <a:off x="3794125" y="4932136"/>
            <a:ext cx="2301082" cy="730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CFF080-811D-68D2-625E-F86EEBC3DC2F}"/>
              </a:ext>
            </a:extLst>
          </p:cNvPr>
          <p:cNvCxnSpPr>
            <a:cxnSpLocks/>
            <a:stCxn id="10" idx="4"/>
            <a:endCxn id="23" idx="0"/>
          </p:cNvCxnSpPr>
          <p:nvPr/>
        </p:nvCxnSpPr>
        <p:spPr>
          <a:xfrm flipH="1">
            <a:off x="6095207" y="4932136"/>
            <a:ext cx="1942670" cy="730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E85364-997B-2F3B-BA4F-9A72CE84063D}"/>
              </a:ext>
            </a:extLst>
          </p:cNvPr>
          <p:cNvCxnSpPr>
            <a:cxnSpLocks/>
            <a:stCxn id="10" idx="4"/>
            <a:endCxn id="27" idx="0"/>
          </p:cNvCxnSpPr>
          <p:nvPr/>
        </p:nvCxnSpPr>
        <p:spPr>
          <a:xfrm>
            <a:off x="8037877" y="4932136"/>
            <a:ext cx="1728061" cy="71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1AA98CA-466D-C58E-5777-87EF31A45362}"/>
              </a:ext>
            </a:extLst>
          </p:cNvPr>
          <p:cNvSpPr txBox="1"/>
          <p:nvPr/>
        </p:nvSpPr>
        <p:spPr>
          <a:xfrm>
            <a:off x="3335383" y="3008064"/>
            <a:ext cx="5242560" cy="3774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chemeClr val="tx1"/>
                </a:solidFill>
                <a:latin typeface="+mn-lt"/>
              </a:rPr>
              <a:t>Main types of research outputs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64DD8B-2004-B42A-DB8E-92D6C4D32F27}"/>
              </a:ext>
            </a:extLst>
          </p:cNvPr>
          <p:cNvSpPr txBox="1"/>
          <p:nvPr/>
        </p:nvSpPr>
        <p:spPr>
          <a:xfrm>
            <a:off x="3462485" y="6329120"/>
            <a:ext cx="1610432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rgbClr val="7C53D3"/>
                </a:solidFill>
                <a:latin typeface="+mn-lt"/>
              </a:rPr>
              <a:t>Interactive!</a:t>
            </a:r>
          </a:p>
        </p:txBody>
      </p:sp>
    </p:spTree>
    <p:extLst>
      <p:ext uri="{BB962C8B-B14F-4D97-AF65-F5344CB8AC3E}">
        <p14:creationId xmlns:p14="http://schemas.microsoft.com/office/powerpoint/2010/main" val="3419011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71441-0CED-3643-C139-4C7CCC35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Hard-but-not-too-difficult-hopefully level: web apps!</a:t>
            </a:r>
            <a:br>
              <a:rPr lang="en-GB" dirty="0"/>
            </a:b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install.packages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(“shiny”)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AEC8CB-4E5B-53BB-AC92-D320D88B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2" y="1842485"/>
            <a:ext cx="11012488" cy="4673600"/>
          </a:xfrm>
        </p:spPr>
        <p:txBody>
          <a:bodyPr/>
          <a:lstStyle/>
          <a:p>
            <a:r>
              <a:rPr lang="en-GB" dirty="0"/>
              <a:t>Maybe a bit less approachable than ggplot2 and </a:t>
            </a:r>
            <a:r>
              <a:rPr lang="en-GB" dirty="0" err="1"/>
              <a:t>plotly</a:t>
            </a:r>
            <a:r>
              <a:rPr lang="en-GB" dirty="0"/>
              <a:t>, but excellent for interactive storytelling</a:t>
            </a:r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34E41-B4AF-6249-AFA1-73F9FA6B5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4CA51-A6F7-F6DC-F7A0-B6CF9758C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757CF-7367-A749-BF68-B562CEE7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6B472-EE0B-03BB-8654-D0F31421FF55}"/>
              </a:ext>
            </a:extLst>
          </p:cNvPr>
          <p:cNvSpPr txBox="1"/>
          <p:nvPr/>
        </p:nvSpPr>
        <p:spPr>
          <a:xfrm>
            <a:off x="2864327" y="3429000"/>
            <a:ext cx="6461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https://shiny.posit.co/r/gallery/life-sciences/covid19-tracker/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3646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71441-0CED-3643-C139-4C7CCC35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Hard-but-not-too-difficult-hopefully level: web apps!</a:t>
            </a:r>
            <a:br>
              <a:rPr lang="en-GB" dirty="0"/>
            </a:b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install.packages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(“shiny”)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AEC8CB-4E5B-53BB-AC92-D320D88B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2" y="1842485"/>
            <a:ext cx="11012488" cy="4673600"/>
          </a:xfrm>
        </p:spPr>
        <p:txBody>
          <a:bodyPr/>
          <a:lstStyle/>
          <a:p>
            <a:r>
              <a:rPr lang="en-GB" dirty="0"/>
              <a:t>Shiny scripts (or apps) require three components:</a:t>
            </a:r>
          </a:p>
          <a:p>
            <a:pPr lvl="1"/>
            <a:r>
              <a:rPr lang="en-GB" sz="2200" dirty="0">
                <a:solidFill>
                  <a:srgbClr val="0070C0"/>
                </a:solidFill>
              </a:rPr>
              <a:t>Frontend: </a:t>
            </a:r>
            <a:r>
              <a:rPr lang="en-GB" sz="2200" dirty="0"/>
              <a:t>a user interface object </a:t>
            </a:r>
            <a:r>
              <a:rPr lang="en-GB" sz="22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ui</a:t>
            </a:r>
            <a:endParaRPr lang="en-GB" sz="2200" dirty="0">
              <a:solidFill>
                <a:srgbClr val="9CDCFE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360363" lvl="1" indent="0">
              <a:buNone/>
            </a:pPr>
            <a:endParaRPr lang="en-GB" dirty="0">
              <a:solidFill>
                <a:srgbClr val="9CDCFE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1"/>
            <a:r>
              <a:rPr lang="en-GB" sz="2200" dirty="0">
                <a:solidFill>
                  <a:srgbClr val="0070C0"/>
                </a:solidFill>
              </a:rPr>
              <a:t>Backend: </a:t>
            </a:r>
            <a:r>
              <a:rPr lang="en-GB" sz="2200" dirty="0"/>
              <a:t>A server function </a:t>
            </a:r>
            <a:r>
              <a:rPr lang="en-GB" sz="2200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server &lt;- function(input, output)</a:t>
            </a:r>
          </a:p>
          <a:p>
            <a:pPr lvl="2"/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input</a:t>
            </a:r>
            <a:r>
              <a:rPr lang="en-GB" dirty="0"/>
              <a:t>: the input required from the user</a:t>
            </a:r>
            <a:endParaRPr lang="en-GB" dirty="0">
              <a:solidFill>
                <a:srgbClr val="9CDCFE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2"/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output</a:t>
            </a:r>
            <a:r>
              <a:rPr lang="en-GB" dirty="0"/>
              <a:t>: the output plot</a:t>
            </a:r>
          </a:p>
          <a:p>
            <a:pPr marL="720000" lvl="2" indent="0">
              <a:buNone/>
            </a:pPr>
            <a:endParaRPr lang="en-GB" dirty="0">
              <a:solidFill>
                <a:srgbClr val="9CDCFE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1"/>
            <a:r>
              <a:rPr lang="en-GB" sz="2200" dirty="0"/>
              <a:t>A </a:t>
            </a:r>
            <a:r>
              <a:rPr lang="en-GB" sz="2200" dirty="0">
                <a:solidFill>
                  <a:srgbClr val="0070C0"/>
                </a:solidFill>
              </a:rPr>
              <a:t>linker</a:t>
            </a:r>
            <a:r>
              <a:rPr lang="en-GB" sz="2200" dirty="0"/>
              <a:t> to create the app: </a:t>
            </a:r>
            <a:r>
              <a:rPr lang="en-GB" sz="22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shinyApp</a:t>
            </a:r>
            <a:r>
              <a:rPr lang="en-GB" sz="2200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22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ui</a:t>
            </a:r>
            <a:r>
              <a:rPr lang="en-GB" sz="2200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en-GB" sz="22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ui</a:t>
            </a:r>
            <a:r>
              <a:rPr lang="en-GB" sz="2200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, server = server)</a:t>
            </a:r>
            <a:endParaRPr lang="en-GB" sz="2200" dirty="0">
              <a:highlight>
                <a:srgbClr val="000000"/>
              </a:highlight>
            </a:endParaRP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34E41-B4AF-6249-AFA1-73F9FA6B5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4CA51-A6F7-F6DC-F7A0-B6CF9758C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757CF-7367-A749-BF68-B562CEE7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402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7BCF-A84D-A3AC-7C49-81A0CB3B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Frontend and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5834B-670C-4F0A-68B5-B777F3DD9B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28775"/>
            <a:ext cx="5356800" cy="2551339"/>
          </a:xfrm>
        </p:spPr>
        <p:txBody>
          <a:bodyPr/>
          <a:lstStyle/>
          <a:p>
            <a:r>
              <a:rPr lang="en-GB" dirty="0"/>
              <a:t>Frontend = </a:t>
            </a:r>
            <a:r>
              <a:rPr lang="en-GB" dirty="0">
                <a:solidFill>
                  <a:srgbClr val="0070C0"/>
                </a:solidFill>
              </a:rPr>
              <a:t>presentation</a:t>
            </a:r>
            <a:r>
              <a:rPr lang="en-GB" dirty="0"/>
              <a:t> layer</a:t>
            </a:r>
          </a:p>
          <a:p>
            <a:r>
              <a:rPr lang="en-GB" dirty="0"/>
              <a:t>Common focuses: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User Interface (UI)</a:t>
            </a:r>
          </a:p>
          <a:p>
            <a:pPr lvl="1"/>
            <a:r>
              <a:rPr lang="en-GB" dirty="0"/>
              <a:t>Accessibility</a:t>
            </a:r>
          </a:p>
          <a:p>
            <a:pPr lvl="1"/>
            <a:r>
              <a:rPr lang="en-GB" dirty="0"/>
              <a:t>Web performance</a:t>
            </a:r>
          </a:p>
          <a:p>
            <a:pPr lvl="1"/>
            <a:r>
              <a:rPr lang="en-GB" dirty="0"/>
              <a:t>Web design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E0674-570B-BC70-494D-DC8617EFA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000" y="1628776"/>
            <a:ext cx="5356800" cy="2713228"/>
          </a:xfrm>
        </p:spPr>
        <p:txBody>
          <a:bodyPr/>
          <a:lstStyle/>
          <a:p>
            <a:r>
              <a:rPr lang="en-GB" dirty="0"/>
              <a:t>Backend = </a:t>
            </a:r>
            <a:r>
              <a:rPr lang="en-GB" dirty="0">
                <a:solidFill>
                  <a:srgbClr val="0070C0"/>
                </a:solidFill>
              </a:rPr>
              <a:t>data access </a:t>
            </a:r>
            <a:r>
              <a:rPr lang="en-GB" dirty="0"/>
              <a:t>layer</a:t>
            </a:r>
          </a:p>
          <a:p>
            <a:r>
              <a:rPr lang="en-GB" dirty="0"/>
              <a:t>Common focuses: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Algorithms</a:t>
            </a:r>
            <a:r>
              <a:rPr lang="en-GB" dirty="0"/>
              <a:t>, core logic of the application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Data</a:t>
            </a:r>
            <a:r>
              <a:rPr lang="en-GB" dirty="0"/>
              <a:t> management, engineering, analysis</a:t>
            </a:r>
          </a:p>
          <a:p>
            <a:pPr lvl="1"/>
            <a:r>
              <a:rPr lang="en-GB" dirty="0"/>
              <a:t>Security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39157-0F53-D9E1-5011-93F2960C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ABE91C-E973-C135-FDF3-B71D638CD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A9D30-E158-5C03-A964-AEDB1CCE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  <p:pic>
        <p:nvPicPr>
          <p:cNvPr id="1026" name="Picture 2" descr="HTML - Wikipedia">
            <a:extLst>
              <a:ext uri="{FF2B5EF4-FFF2-40B4-BE49-F238E27FC236}">
                <a16:creationId xmlns:a16="http://schemas.microsoft.com/office/drawing/2014/main" id="{03232196-E9CD-0575-BFE9-FC78B7E7C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50" y="4728753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1B0EF1-945A-754D-0F8D-5E2088E1B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650" y="4728753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A61487-B93E-18A8-2CD3-B976600C7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731" y="5332255"/>
            <a:ext cx="1858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DC67156-0BD4-155D-CDCF-E24DBA8DD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111" y="5219520"/>
            <a:ext cx="1314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F1148A7-E729-FDF6-8D56-651C10DF5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50" y="3843291"/>
            <a:ext cx="1281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6615EBD-F009-0522-F847-DDBE56348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450" y="377952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267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ontEnd VS BackEnd : r/ProgrammerHumor">
            <a:extLst>
              <a:ext uri="{FF2B5EF4-FFF2-40B4-BE49-F238E27FC236}">
                <a16:creationId xmlns:a16="http://schemas.microsoft.com/office/drawing/2014/main" id="{266EAFA9-96B7-E132-5093-97E6F1C71ADB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087035" y="401638"/>
            <a:ext cx="4519580" cy="63881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7B781-94D0-A14B-03FF-ECAB00FE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University of Copenhagen</a:t>
            </a:r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DD76B195-68B3-8908-684E-02028D493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363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3C70-5BA7-1640-3CB2-85F1FEC34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55" y="603299"/>
            <a:ext cx="11012486" cy="865186"/>
          </a:xfrm>
        </p:spPr>
        <p:txBody>
          <a:bodyPr/>
          <a:lstStyle/>
          <a:p>
            <a:r>
              <a:rPr lang="en-GB" dirty="0"/>
              <a:t>Example: A histogram with varying number of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F0BF1-E6E7-FE20-1082-586931D03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532979"/>
            <a:ext cx="5356800" cy="4672800"/>
          </a:xfrm>
        </p:spPr>
        <p:txBody>
          <a:bodyPr/>
          <a:lstStyle/>
          <a:p>
            <a:r>
              <a:rPr lang="en-GB" dirty="0"/>
              <a:t>User interface: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7E4A4-E2C4-BCB8-BBE2-B1A1B2893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000" y="1559107"/>
            <a:ext cx="5356800" cy="4672800"/>
          </a:xfrm>
        </p:spPr>
        <p:txBody>
          <a:bodyPr/>
          <a:lstStyle/>
          <a:p>
            <a:r>
              <a:rPr lang="en-GB" dirty="0"/>
              <a:t>Server: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BAF1A-1772-E50D-99FC-86F678A9A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BB63E-9E28-3806-9D9C-2D3353E5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23246-6CE7-3E8B-ED6D-994CF15B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24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EF344-C248-8E91-578A-BA428DBB9AAE}"/>
              </a:ext>
            </a:extLst>
          </p:cNvPr>
          <p:cNvSpPr txBox="1"/>
          <p:nvPr/>
        </p:nvSpPr>
        <p:spPr>
          <a:xfrm>
            <a:off x="346928" y="1952379"/>
            <a:ext cx="5505231" cy="489364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3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Define UI for app that draws a histogram</a:t>
            </a:r>
          </a:p>
          <a:p>
            <a:r>
              <a:rPr lang="en-GB" sz="13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ui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&lt;-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fluidPage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3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App title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3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titlePanel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13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"Hello Shiny!"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),</a:t>
            </a:r>
          </a:p>
          <a:p>
            <a:b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3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Sidebar layout with input and output definitions 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3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sidebarLayout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3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Sidebar panel for inputs ----</a:t>
            </a:r>
            <a:endParaRPr lang="en-GB" sz="13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3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sidebarPanel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3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Input: Slider for the number of bins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3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sliderInput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3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inputId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"bins"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3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label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"Number of bins:"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3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min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GB" sz="13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max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50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GB" sz="13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value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30</a:t>
            </a:r>
            <a:endParaRPr lang="en-GB" sz="13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)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),</a:t>
            </a:r>
          </a:p>
          <a:p>
            <a:b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3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Main panel for displaying outputs</a:t>
            </a:r>
            <a:endParaRPr lang="en-GB" sz="13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3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mainPanel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3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Output: Histogram</a:t>
            </a:r>
            <a:endParaRPr lang="en-GB" sz="13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3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plotOutput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13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outputId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GB" sz="13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distPlot</a:t>
            </a:r>
            <a:r>
              <a:rPr lang="en-GB" sz="13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)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0E9D2A-05AE-5A34-C751-A0E340B48A36}"/>
              </a:ext>
            </a:extLst>
          </p:cNvPr>
          <p:cNvSpPr txBox="1"/>
          <p:nvPr/>
        </p:nvSpPr>
        <p:spPr>
          <a:xfrm>
            <a:off x="5869577" y="1952379"/>
            <a:ext cx="6209212" cy="40010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 server logic required to draw a histogram ----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Histogram of the penguins’ body masses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with requested number of bins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3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 1. </a:t>
            </a:r>
            <a:r>
              <a:rPr lang="en-US" sz="1300" dirty="0">
                <a:solidFill>
                  <a:srgbClr val="FFFF00"/>
                </a:solidFill>
                <a:latin typeface="Consolas" panose="020B0609020204030204" pitchFamily="49" charset="0"/>
              </a:rPr>
              <a:t>Process data</a:t>
            </a:r>
            <a:endParaRPr lang="en-US" sz="13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 &lt;- </a:t>
            </a:r>
            <a:r>
              <a:rPr lang="en-US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na.omit</a:t>
            </a:r>
            <a:r>
              <a:rPr lang="en-US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(penguins)</a:t>
            </a:r>
            <a:endParaRPr lang="en-US" sz="13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3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 2. Wrap the plot</a:t>
            </a:r>
            <a:r>
              <a:rPr lang="en-US" sz="1300" dirty="0">
                <a:solidFill>
                  <a:srgbClr val="FFFF00"/>
                </a:solidFill>
                <a:latin typeface="Consolas" panose="020B0609020204030204" pitchFamily="49" charset="0"/>
              </a:rPr>
              <a:t> in </a:t>
            </a:r>
            <a:r>
              <a:rPr lang="en-US" sz="1300" dirty="0" err="1">
                <a:solidFill>
                  <a:srgbClr val="FFFF00"/>
                </a:solidFill>
                <a:latin typeface="Consolas" panose="020B0609020204030204" pitchFamily="49" charset="0"/>
              </a:rPr>
              <a:t>renderPlot</a:t>
            </a:r>
            <a:r>
              <a:rPr lang="en-US" sz="1300" dirty="0">
                <a:solidFill>
                  <a:srgbClr val="FFFF00"/>
                </a:solidFill>
                <a:latin typeface="Consolas" panose="020B0609020204030204" pitchFamily="49" charset="0"/>
              </a:rPr>
              <a:t> to </a:t>
            </a:r>
          </a:p>
          <a:p>
            <a:r>
              <a:rPr lang="en-US" sz="13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  #  - It is "reactive" and therefore should be automatically</a:t>
            </a:r>
          </a:p>
          <a:p>
            <a:r>
              <a:rPr lang="en-US" sz="13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  #    re-executed when inputs (</a:t>
            </a:r>
            <a:r>
              <a:rPr lang="en-US" sz="13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input$bins</a:t>
            </a:r>
            <a:r>
              <a:rPr lang="en-US" sz="13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) change</a:t>
            </a:r>
          </a:p>
          <a:p>
            <a:r>
              <a:rPr lang="en-US" sz="13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  #  - Its output type is a plot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distPlot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renderPlot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body_mass_g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geom_histogram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 mass(g)"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 mass of Palmer Penguins"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</a:t>
            </a:r>
          </a:p>
          <a:p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24B008-8C0E-1897-59FD-D62D053C56CB}"/>
              </a:ext>
            </a:extLst>
          </p:cNvPr>
          <p:cNvCxnSpPr>
            <a:cxnSpLocks/>
            <a:stCxn id="26" idx="0"/>
          </p:cNvCxnSpPr>
          <p:nvPr/>
        </p:nvCxnSpPr>
        <p:spPr>
          <a:xfrm flipH="1">
            <a:off x="3918857" y="6029391"/>
            <a:ext cx="3151316" cy="361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2DEB3E-2FE3-28E3-13BA-1ED7CD9935CF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6975566" y="4188823"/>
            <a:ext cx="94607" cy="18405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53AD3F-A853-A974-5AFD-26F3CFF62E3E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9715309" y="4659086"/>
            <a:ext cx="235817" cy="14655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115CC3C-AF05-A507-95CC-ACEA7D0D2969}"/>
              </a:ext>
            </a:extLst>
          </p:cNvPr>
          <p:cNvSpPr txBox="1"/>
          <p:nvPr/>
        </p:nvSpPr>
        <p:spPr>
          <a:xfrm>
            <a:off x="8908868" y="6124615"/>
            <a:ext cx="2084516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/>
              <a:t>i</a:t>
            </a:r>
            <a:r>
              <a:rPr lang="en-GB" sz="2400" b="0" dirty="0">
                <a:solidFill>
                  <a:schemeClr val="tx1"/>
                </a:solidFill>
                <a:latin typeface="+mn-lt"/>
              </a:rPr>
              <a:t>nput =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chemeClr val="tx1"/>
                </a:solidFill>
                <a:latin typeface="+mn-lt"/>
              </a:rPr>
              <a:t>number of bins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7BE0EC-550F-A629-6F08-A37DFBA53748}"/>
              </a:ext>
            </a:extLst>
          </p:cNvPr>
          <p:cNvSpPr txBox="1"/>
          <p:nvPr/>
        </p:nvSpPr>
        <p:spPr>
          <a:xfrm>
            <a:off x="6027915" y="6029391"/>
            <a:ext cx="2084516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/>
              <a:t>output =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/>
              <a:t>the histogram </a:t>
            </a:r>
            <a:endParaRPr lang="en-GB" sz="24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8890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E142F-2AAA-0896-935C-849B37FC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put in the server (backend)?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84315D-5C2E-D270-C019-E456289E8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That’s the “easy” part </a:t>
            </a:r>
            <a:r>
              <a:rPr lang="en-GB" dirty="0">
                <a:sym typeface="Wingdings" panose="05000000000000000000" pitchFamily="2" charset="2"/>
              </a:rPr>
              <a:t> You should put: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Everything related to data analysis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The data visualisation (using ggplot2, </a:t>
            </a:r>
            <a:r>
              <a:rPr lang="en-GB" dirty="0" err="1">
                <a:sym typeface="Wingdings" panose="05000000000000000000" pitchFamily="2" charset="2"/>
              </a:rPr>
              <a:t>plotly</a:t>
            </a:r>
            <a:r>
              <a:rPr lang="en-GB" dirty="0">
                <a:sym typeface="Wingdings" panose="05000000000000000000" pitchFamily="2" charset="2"/>
              </a:rPr>
              <a:t>…)</a:t>
            </a:r>
          </a:p>
          <a:p>
            <a:pPr lvl="1"/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4DAFF-3D56-64CC-3439-CCD50195E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E12B4-9348-D619-E33E-49F2A931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3E495-B7D8-0F4B-3BC4-253DCB1B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922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183D9-3642-B9DF-C52E-96ACD067F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put in the UI (frontend)?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55C9F8-534F-7F59-6D5F-B9D3789A84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263015"/>
            <a:ext cx="5881505" cy="46728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basic/easiest skeleton:</a:t>
            </a:r>
          </a:p>
          <a:p>
            <a:pPr marL="457200" indent="-457200">
              <a:buAutoNum type="arabicPeriod"/>
            </a:pPr>
            <a:r>
              <a:rPr lang="en-GB" dirty="0"/>
              <a:t>Use the </a:t>
            </a:r>
            <a:r>
              <a:rPr lang="en-GB" dirty="0" err="1"/>
              <a:t>fluidPage</a:t>
            </a:r>
            <a:r>
              <a:rPr lang="en-GB" dirty="0"/>
              <a:t> function</a:t>
            </a:r>
          </a:p>
          <a:p>
            <a:pPr marL="457200" indent="-457200">
              <a:buAutoNum type="arabicPeriod"/>
            </a:pPr>
            <a:r>
              <a:rPr lang="en-GB" dirty="0"/>
              <a:t>2 main arguments: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r>
              <a:rPr lang="en-GB" dirty="0" err="1"/>
              <a:t>sidebarLayout</a:t>
            </a:r>
            <a:r>
              <a:rPr lang="en-GB" dirty="0"/>
              <a:t> = 3 main arguments: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619C9-EFE9-8E27-DB63-6CEA92EE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FBB6D-CA8E-33BE-F3F8-3AC2B23C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8129E-A523-C6B7-2583-CBD4248C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8AD0D-70B8-CAB2-72F0-E9DF9FD0ABCE}"/>
              </a:ext>
            </a:extLst>
          </p:cNvPr>
          <p:cNvSpPr txBox="1"/>
          <p:nvPr/>
        </p:nvSpPr>
        <p:spPr>
          <a:xfrm>
            <a:off x="6960718" y="2630764"/>
            <a:ext cx="4449852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fluidPage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titlePanel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 panel"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sidebarLayout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"right"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sidebarPanel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"sidebar panel"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mainPanel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"main panel"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15" name="Table 10">
            <a:extLst>
              <a:ext uri="{FF2B5EF4-FFF2-40B4-BE49-F238E27FC236}">
                <a16:creationId xmlns:a16="http://schemas.microsoft.com/office/drawing/2014/main" id="{0BEA76CA-11CA-3F1F-FF15-F7AB003BC2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5053353"/>
              </p:ext>
            </p:extLst>
          </p:nvPr>
        </p:nvGraphicFramePr>
        <p:xfrm>
          <a:off x="956033" y="2794621"/>
          <a:ext cx="4560924" cy="1349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63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2822294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titlePanel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title of the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497633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sidebarLayout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Layout with one sidebar panel and a main panel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</a:tbl>
          </a:graphicData>
        </a:graphic>
      </p:graphicFrame>
      <p:graphicFrame>
        <p:nvGraphicFramePr>
          <p:cNvPr id="16" name="Table 10">
            <a:extLst>
              <a:ext uri="{FF2B5EF4-FFF2-40B4-BE49-F238E27FC236}">
                <a16:creationId xmlns:a16="http://schemas.microsoft.com/office/drawing/2014/main" id="{90F80DD7-40F5-7AFA-48D9-0588E3E5D4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39733"/>
              </p:ext>
            </p:extLst>
          </p:nvPr>
        </p:nvGraphicFramePr>
        <p:xfrm>
          <a:off x="956033" y="4812908"/>
          <a:ext cx="4966896" cy="1765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505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3339391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Where to put the sidebar panel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497633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sidebarPanel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content of the sidebar panel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  <a:tr h="497633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mainPanel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content of the main panel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91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47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183D9-3642-B9DF-C52E-96ACD067F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put in the UI (frontend)?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55C9F8-534F-7F59-6D5F-B9D3789A84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263015"/>
            <a:ext cx="5881505" cy="362249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Skeleton with input/output: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GB" dirty="0"/>
              <a:t>Add a widget to control the input in the sidebar panel:</a:t>
            </a:r>
          </a:p>
          <a:p>
            <a:pPr marL="457200" indent="-457200">
              <a:buFont typeface="+mj-lt"/>
              <a:buAutoNum type="arabicPeriod" startAt="4"/>
            </a:pPr>
            <a:endParaRPr lang="en-GB" dirty="0"/>
          </a:p>
          <a:p>
            <a:pPr marL="457200" indent="-457200">
              <a:buFont typeface="+mj-lt"/>
              <a:buAutoNum type="arabicPeriod" startAt="4"/>
            </a:pPr>
            <a:endParaRPr lang="en-GB" dirty="0"/>
          </a:p>
          <a:p>
            <a:pPr marL="457200" indent="-457200">
              <a:buFont typeface="+mj-lt"/>
              <a:buAutoNum type="arabicPeriod" startAt="4"/>
            </a:pPr>
            <a:endParaRPr lang="en-GB" dirty="0"/>
          </a:p>
          <a:p>
            <a:pPr marL="457200" indent="-457200">
              <a:buFont typeface="+mj-lt"/>
              <a:buAutoNum type="arabicPeriod" startAt="4"/>
            </a:pPr>
            <a:endParaRPr lang="en-GB" dirty="0"/>
          </a:p>
          <a:p>
            <a:pPr marL="816338" lvl="1" indent="-457200"/>
            <a:r>
              <a:rPr lang="en-GB" dirty="0"/>
              <a:t>At least 2 arguments for each widget:</a:t>
            </a:r>
          </a:p>
          <a:p>
            <a:pPr marL="1170000" lvl="2" indent="-457200"/>
            <a:endParaRPr lang="en-GB" dirty="0"/>
          </a:p>
          <a:p>
            <a:pPr marL="457200" indent="-457200">
              <a:buAutoNum type="arabicPeriod" startAt="4"/>
            </a:pPr>
            <a:endParaRPr lang="en-GB" dirty="0"/>
          </a:p>
          <a:p>
            <a:pPr marL="457200" indent="-457200">
              <a:buAutoNum type="arabicPeriod" startAt="4"/>
            </a:pPr>
            <a:endParaRPr lang="en-GB" dirty="0"/>
          </a:p>
          <a:p>
            <a:pPr marL="457200" indent="-457200">
              <a:buAutoNum type="arabicPeriod" startAt="4"/>
            </a:pPr>
            <a:endParaRPr lang="en-GB" dirty="0"/>
          </a:p>
          <a:p>
            <a:pPr marL="457200" indent="-457200">
              <a:buAutoNum type="arabicPeriod" startAt="4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619C9-EFE9-8E27-DB63-6CEA92EE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FBB6D-CA8E-33BE-F3F8-3AC2B23C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8129E-A523-C6B7-2583-CBD4248C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27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8AD0D-70B8-CAB2-72F0-E9DF9FD0ABCE}"/>
              </a:ext>
            </a:extLst>
          </p:cNvPr>
          <p:cNvSpPr txBox="1"/>
          <p:nvPr/>
        </p:nvSpPr>
        <p:spPr>
          <a:xfrm>
            <a:off x="6727076" y="1529715"/>
            <a:ext cx="5231282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fluidPage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titlePanel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Shiny!"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sidebarLayout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sidebarPanel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Slider input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sliderInput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inputId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"bins"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 of bins:"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mainPanel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“main panel"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16" name="Table 10">
            <a:extLst>
              <a:ext uri="{FF2B5EF4-FFF2-40B4-BE49-F238E27FC236}">
                <a16:creationId xmlns:a16="http://schemas.microsoft.com/office/drawing/2014/main" id="{90F80DD7-40F5-7AFA-48D9-0588E3E5D4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3214786"/>
              </p:ext>
            </p:extLst>
          </p:nvPr>
        </p:nvGraphicFramePr>
        <p:xfrm>
          <a:off x="921139" y="2691026"/>
          <a:ext cx="4966896" cy="1532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505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3339391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57036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numericInput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Field to enter numbers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selectInput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 box with choices to select from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01779"/>
                  </a:ext>
                </a:extLst>
              </a:tr>
              <a:tr h="461523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sliderInput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 slider 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</a:tbl>
          </a:graphicData>
        </a:graphic>
      </p:graphicFrame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380A8CC0-5A83-436B-E66B-F0FE5C0487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190840"/>
              </p:ext>
            </p:extLst>
          </p:nvPr>
        </p:nvGraphicFramePr>
        <p:xfrm>
          <a:off x="921139" y="5011860"/>
          <a:ext cx="4966896" cy="1154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505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3339391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inputId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name of the 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title of the widget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01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256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183D9-3642-B9DF-C52E-96ACD067F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put in the UI (frontend)?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55C9F8-534F-7F59-6D5F-B9D3789A84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263015"/>
            <a:ext cx="5881505" cy="386692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Skeleton with input/output: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GB" dirty="0"/>
              <a:t>Display a reactive output:</a:t>
            </a:r>
          </a:p>
          <a:p>
            <a:pPr marL="457200" indent="-457200">
              <a:buFont typeface="+mj-lt"/>
              <a:buAutoNum type="arabicPeriod" startAt="5"/>
            </a:pPr>
            <a:endParaRPr lang="en-GB" dirty="0"/>
          </a:p>
          <a:p>
            <a:pPr marL="457200" indent="-457200">
              <a:buFont typeface="+mj-lt"/>
              <a:buAutoNum type="arabicPeriod" startAt="5"/>
            </a:pPr>
            <a:endParaRPr lang="en-GB" dirty="0"/>
          </a:p>
          <a:p>
            <a:pPr marL="457200" indent="-457200">
              <a:buFont typeface="+mj-lt"/>
              <a:buAutoNum type="arabicPeriod" startAt="5"/>
            </a:pPr>
            <a:endParaRPr lang="en-GB" dirty="0"/>
          </a:p>
          <a:p>
            <a:pPr lvl="1"/>
            <a:r>
              <a:rPr lang="en-GB" dirty="0"/>
              <a:t>One main argument for </a:t>
            </a:r>
            <a:r>
              <a:rPr lang="en-GB" dirty="0" err="1"/>
              <a:t>plotOutput</a:t>
            </a:r>
            <a:r>
              <a:rPr lang="en-GB" dirty="0"/>
              <a:t>:</a:t>
            </a:r>
          </a:p>
          <a:p>
            <a:pPr marL="457200" indent="-457200">
              <a:buFont typeface="+mj-lt"/>
              <a:buAutoNum type="arabicPeriod" startAt="5"/>
            </a:pPr>
            <a:endParaRPr lang="en-GB" dirty="0"/>
          </a:p>
          <a:p>
            <a:pPr marL="457200" indent="-457200">
              <a:buAutoNum type="arabicPeriod" startAt="5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619C9-EFE9-8E27-DB63-6CEA92EE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FBB6D-CA8E-33BE-F3F8-3AC2B23C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8129E-A523-C6B7-2583-CBD4248C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28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8AD0D-70B8-CAB2-72F0-E9DF9FD0ABCE}"/>
              </a:ext>
            </a:extLst>
          </p:cNvPr>
          <p:cNvSpPr txBox="1"/>
          <p:nvPr/>
        </p:nvSpPr>
        <p:spPr>
          <a:xfrm>
            <a:off x="6727076" y="1529715"/>
            <a:ext cx="5231282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fluidPage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titlePanel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Shiny!"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sidebarLayout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sidebarPanel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Slider input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sliderInput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inputId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"bins"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 of bins:"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mainPanel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output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plotOutput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outputId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distPlot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509E454A-45E0-6073-B628-AD7907D5A8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5242946"/>
              </p:ext>
            </p:extLst>
          </p:nvPr>
        </p:nvGraphicFramePr>
        <p:xfrm>
          <a:off x="1199813" y="2229985"/>
          <a:ext cx="3801110" cy="1331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8041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1793069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67417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dateTableOutput</a:t>
                      </a:r>
                      <a:r>
                        <a:rPr lang="en-GB" sz="1600" dirty="0">
                          <a:latin typeface="Consolas" panose="020B0609020204030204" pitchFamily="49" charset="0"/>
                        </a:rPr>
                        <a:t>, </a:t>
                      </a:r>
                    </a:p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tableOutput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Creates a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plotOutput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Creates a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01779"/>
                  </a:ext>
                </a:extLst>
              </a:tr>
            </a:tbl>
          </a:graphicData>
        </a:graphic>
      </p:graphicFrame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33E78766-1795-4961-EABB-21C48EA911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5385609"/>
              </p:ext>
            </p:extLst>
          </p:nvPr>
        </p:nvGraphicFramePr>
        <p:xfrm>
          <a:off x="1199813" y="4123585"/>
          <a:ext cx="3801110" cy="769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541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2710569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outputId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name of the output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115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B2B1-9FA8-2230-00DC-E79B6E45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3117A-07AF-648F-6F88-26FC2C886A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28775"/>
            <a:ext cx="5021422" cy="4672800"/>
          </a:xfrm>
        </p:spPr>
        <p:txBody>
          <a:bodyPr/>
          <a:lstStyle/>
          <a:p>
            <a:r>
              <a:rPr lang="en-GB" dirty="0"/>
              <a:t>Sometimes your data analysis or plot is dependent on the input</a:t>
            </a:r>
          </a:p>
          <a:p>
            <a:r>
              <a:rPr lang="en-GB" dirty="0"/>
              <a:t>Ex: </a:t>
            </a:r>
          </a:p>
          <a:p>
            <a:pPr lvl="1"/>
            <a:r>
              <a:rPr lang="en-GB" dirty="0"/>
              <a:t>Input = penguin species</a:t>
            </a:r>
          </a:p>
          <a:p>
            <a:pPr lvl="1"/>
            <a:r>
              <a:rPr lang="en-GB" dirty="0"/>
              <a:t>Output = distribution of their body mass</a:t>
            </a:r>
          </a:p>
          <a:p>
            <a:r>
              <a:rPr lang="en-GB" dirty="0"/>
              <a:t>Then you need your data to be </a:t>
            </a:r>
            <a:r>
              <a:rPr lang="en-GB" i="1" dirty="0">
                <a:solidFill>
                  <a:srgbClr val="0070C0"/>
                </a:solidFill>
              </a:rPr>
              <a:t>reactive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To get the value of a reactive variable, you call it like a </a:t>
            </a:r>
            <a:r>
              <a:rPr lang="en-GB" dirty="0">
                <a:solidFill>
                  <a:srgbClr val="0070C0"/>
                </a:solidFill>
              </a:rPr>
              <a:t>function()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CAEC2-A5AB-F209-47FC-14BE3A44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7420A-D62F-CB9A-DB13-688C2B842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FA1AD-CC5F-954A-FA0F-9D2F53E1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29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EDB77E-23D0-123C-9FC7-2B33E3D765C1}"/>
              </a:ext>
            </a:extLst>
          </p:cNvPr>
          <p:cNvSpPr txBox="1"/>
          <p:nvPr/>
        </p:nvSpPr>
        <p:spPr>
          <a:xfrm>
            <a:off x="5734374" y="394692"/>
            <a:ext cx="6338806" cy="646330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Our plot changes with </a:t>
            </a:r>
            <a:r>
              <a:rPr lang="en-GB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input$species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-&gt; reactive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reactive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 is now reactive </a:t>
            </a:r>
          </a:p>
          <a:p>
            <a:r>
              <a:rPr lang="en-GB" dirty="0">
                <a:solidFill>
                  <a:srgbClr val="6A995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# -&gt; write s()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s_body_mass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reactive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s()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body_mass_g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s_body_mass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now reactive </a:t>
            </a:r>
          </a:p>
          <a:p>
            <a:r>
              <a:rPr lang="en-GB" dirty="0">
                <a:solidFill>
                  <a:srgbClr val="6A995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# -&gt; write </a:t>
            </a:r>
            <a:r>
              <a:rPr lang="en-GB" dirty="0" err="1">
                <a:solidFill>
                  <a:srgbClr val="6A995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s_body_mass</a:t>
            </a:r>
            <a:r>
              <a:rPr lang="en-GB" dirty="0">
                <a:solidFill>
                  <a:srgbClr val="6A995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distPlot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renderPlot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s_body_mass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body_mass_g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geom_histogram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 mass(g)"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 mass of Palmer Penguins"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22956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D6522-E735-DABD-BBA1-56FD726F2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interactive?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3C5598-D237-965B-B0BD-796F6E8012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For the data scientists:</a:t>
            </a:r>
          </a:p>
          <a:p>
            <a:pPr lvl="1"/>
            <a:r>
              <a:rPr lang="en-GB" dirty="0"/>
              <a:t>Present lots of data</a:t>
            </a:r>
          </a:p>
          <a:p>
            <a:pPr lvl="1"/>
            <a:r>
              <a:rPr lang="en-GB" dirty="0"/>
              <a:t>Present lots of dimensions at once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A33654-E6BF-8140-F242-B100DC71FF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For the (re)viewers/public:</a:t>
            </a:r>
          </a:p>
          <a:p>
            <a:pPr lvl="1"/>
            <a:r>
              <a:rPr lang="en-GB" dirty="0"/>
              <a:t>Easy to explore</a:t>
            </a:r>
          </a:p>
          <a:p>
            <a:pPr lvl="1"/>
            <a:r>
              <a:rPr lang="en-GB" dirty="0"/>
              <a:t>Accessible</a:t>
            </a:r>
          </a:p>
          <a:p>
            <a:pPr lvl="1"/>
            <a:r>
              <a:rPr lang="en-GB" dirty="0"/>
              <a:t>Engaging</a:t>
            </a:r>
          </a:p>
          <a:p>
            <a:pPr lvl="1"/>
            <a:r>
              <a:rPr lang="en-GB" dirty="0"/>
              <a:t>Good for storytelling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1BB21-08EC-B546-058C-B8A6EE5C5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922A6-B2DB-ADBF-7E86-D3C467BD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D78C4-71EC-EE03-320B-56ADBD03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78096B-0B64-F337-3A82-D349FDB3DDDD}"/>
              </a:ext>
            </a:extLst>
          </p:cNvPr>
          <p:cNvSpPr txBox="1"/>
          <p:nvPr/>
        </p:nvSpPr>
        <p:spPr>
          <a:xfrm>
            <a:off x="3108960" y="45876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3"/>
              </a:rPr>
              <a:t>https://www.dr.dk/nyheder/webfeature/election-2019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6315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C793-4742-2B8B-3A0C-0E3581DB1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Bonus: animations</a:t>
            </a:r>
            <a:br>
              <a:rPr lang="en-GB" dirty="0"/>
            </a:b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install.packages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(“</a:t>
            </a: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gganimate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”)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8D46E-FAE5-E525-7099-DDCD6656A5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Key point here is “</a:t>
            </a:r>
            <a:r>
              <a:rPr lang="en-GB" dirty="0" err="1"/>
              <a:t>transition_time</a:t>
            </a:r>
            <a:r>
              <a:rPr lang="en-GB" dirty="0"/>
              <a:t>” to set how the points will change from one frame to another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1050D-443C-BCBD-DB66-FDBCA9A6D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A021A-E8C0-7B38-C81F-060F9D40C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9165E-4432-FFFB-3B02-163BD25B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30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B7FD5-002D-152F-3C3A-33CBCB7E8DA2}"/>
              </a:ext>
            </a:extLst>
          </p:cNvPr>
          <p:cNvSpPr txBox="1"/>
          <p:nvPr/>
        </p:nvSpPr>
        <p:spPr>
          <a:xfrm>
            <a:off x="6095207" y="1628775"/>
            <a:ext cx="5945762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gganimate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gapminder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rstat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gapminder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gdpPercap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lifeExp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colour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country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geom_point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show.legend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scale_color_viridis_d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scale_size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scale_x_log10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"GDP per capita"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"Life expectancy"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ranim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rstat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transition_time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"Year: {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frame_time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ranim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9188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green swirls&#10;&#10;Description automatically generated">
            <a:extLst>
              <a:ext uri="{FF2B5EF4-FFF2-40B4-BE49-F238E27FC236}">
                <a16:creationId xmlns:a16="http://schemas.microsoft.com/office/drawing/2014/main" id="{58CDC6AB-690F-F296-14E0-6EA85794C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21" b="10367"/>
          <a:stretch/>
        </p:blipFill>
        <p:spPr>
          <a:xfrm>
            <a:off x="1" y="331200"/>
            <a:ext cx="12191999" cy="65268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3584C4-7B72-5FF3-7D69-168D8B0EA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5" y="756000"/>
            <a:ext cx="6822000" cy="106582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600" dirty="0"/>
              <a:t>In practice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00189-9A3B-57ED-80A7-3B4F94826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09/11/2022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F54CF-C558-2A10-1079-8FE7916C0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6495" y="85745"/>
            <a:ext cx="6981162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Section of Epidemiology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331D7-F901-44D5-B3ED-401EE001E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9180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DA49-8ACD-0C03-9CAF-4CC834430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golden standard package</a:t>
            </a:r>
            <a:br>
              <a:rPr lang="en-GB" dirty="0"/>
            </a:b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install.packages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(“</a:t>
            </a: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plotly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”)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5A7E0E-CE33-A354-5598-DAC08F467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Two main ways to make plots:</a:t>
            </a:r>
          </a:p>
          <a:p>
            <a:pPr lvl="1"/>
            <a:r>
              <a:rPr lang="en-GB" dirty="0"/>
              <a:t>Easy level: </a:t>
            </a: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ggplotly</a:t>
            </a:r>
            <a:r>
              <a:rPr lang="en-GB" dirty="0"/>
              <a:t> = ggplot2 + </a:t>
            </a:r>
            <a:r>
              <a:rPr lang="en-GB" dirty="0" err="1"/>
              <a:t>plotly</a:t>
            </a:r>
            <a:endParaRPr lang="en-GB" dirty="0"/>
          </a:p>
          <a:p>
            <a:pPr lvl="1"/>
            <a:r>
              <a:rPr lang="en-GB" dirty="0"/>
              <a:t>Medium level: </a:t>
            </a: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plot_ly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GB" dirty="0"/>
              <a:t>for more exotic plots</a:t>
            </a:r>
          </a:p>
          <a:p>
            <a:pPr lvl="1"/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1B78C-105F-779E-BBF7-1281BB90C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45164-C29B-6A11-606C-A16ADE88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6246D-0303-3743-C790-ACB96A5E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3577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DA49-8ACD-0C03-9CAF-4CC83443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4526684" cy="865186"/>
          </a:xfrm>
        </p:spPr>
        <p:txBody>
          <a:bodyPr/>
          <a:lstStyle/>
          <a:p>
            <a:r>
              <a:rPr lang="en-GB" dirty="0"/>
              <a:t>Easy level: ggplotly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566958-FBA1-5267-EAB4-D9C74400C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28775"/>
            <a:ext cx="4017870" cy="4672800"/>
          </a:xfrm>
        </p:spPr>
        <p:txBody>
          <a:bodyPr/>
          <a:lstStyle/>
          <a:p>
            <a:r>
              <a:rPr lang="en-GB" dirty="0"/>
              <a:t>If you know/use ggplot2, you only need to know one function!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1B78C-105F-779E-BBF7-1281BB90C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45164-C29B-6A11-606C-A16ADE88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6246D-0303-3743-C790-ACB96A5E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6A25AB-A317-5F11-2ACC-667441F59A66}"/>
              </a:ext>
            </a:extLst>
          </p:cNvPr>
          <p:cNvSpPr txBox="1"/>
          <p:nvPr/>
        </p:nvSpPr>
        <p:spPr>
          <a:xfrm>
            <a:off x="1184831" y="2923820"/>
            <a:ext cx="2588038" cy="5539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GB" sz="3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ggplotly</a:t>
            </a:r>
            <a:endParaRPr lang="en-GB" sz="3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8F6C03-8E21-ABA1-CC8D-97F568EC7AC3}"/>
              </a:ext>
            </a:extLst>
          </p:cNvPr>
          <p:cNvSpPr txBox="1"/>
          <p:nvPr/>
        </p:nvSpPr>
        <p:spPr>
          <a:xfrm>
            <a:off x="5115648" y="559974"/>
            <a:ext cx="6823803" cy="6294031"/>
          </a:xfrm>
          <a:prstGeom prst="rect">
            <a:avLst/>
          </a:prstGeom>
          <a:solidFill>
            <a:schemeClr val="tx1"/>
          </a:solidFill>
        </p:spPr>
        <p:txBody>
          <a:bodyPr wrap="square" bIns="0">
            <a:spAutoFit/>
          </a:bodyPr>
          <a:lstStyle/>
          <a:p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tidyverse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Read the CSV file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us_temps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&lt;-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"../data/noaa_us_t2_table.csv"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skip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%&gt;%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%&gt;%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Select month columns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2020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%&gt;%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Remove 2020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rowwise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%&gt;%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Find average across all months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mutate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Average + Fahrenheit to Celsius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c_across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na.rm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 %&gt;%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Select Year and Average columns</a:t>
            </a:r>
            <a:endParaRPr lang="en-GB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ggplot with line plot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&lt;-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us_temps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+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geom_line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</a:t>
            </a:r>
          </a:p>
          <a:p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y label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"Average US Temperature (°C)"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theme_classic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+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theme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axis.text.x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element_text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11L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font size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axis.text.y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element_text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11L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Plotly comes in here with custom height and width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plotly_fig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&lt;-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ggplotly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fig, height = </a:t>
            </a:r>
            <a:r>
              <a:rPr lang="en-GB" sz="1400" dirty="0">
                <a:solidFill>
                  <a:srgbClr val="B5CEA8"/>
                </a:solidFill>
                <a:latin typeface="Consolas" panose="020B0609020204030204" pitchFamily="49" charset="0"/>
              </a:rPr>
              <a:t>500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, width = </a:t>
            </a:r>
            <a:r>
              <a:rPr lang="en-GB" sz="1400" dirty="0">
                <a:solidFill>
                  <a:srgbClr val="B5CEA8"/>
                </a:solidFill>
                <a:latin typeface="Consolas" panose="020B0609020204030204" pitchFamily="49" charset="0"/>
              </a:rPr>
              <a:t>500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plotly_fig</a:t>
            </a:r>
          </a:p>
        </p:txBody>
      </p:sp>
    </p:spTree>
    <p:extLst>
      <p:ext uri="{BB962C8B-B14F-4D97-AF65-F5344CB8AC3E}">
        <p14:creationId xmlns:p14="http://schemas.microsoft.com/office/powerpoint/2010/main" val="1633321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1743-E299-90D9-33D6-9B2C0B4A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Plotly fundamentals: </a:t>
            </a:r>
            <a:r>
              <a:rPr lang="en-GB" i="1" dirty="0"/>
              <a:t>layout</a:t>
            </a:r>
            <a:br>
              <a:rPr lang="en-GB" i="1" dirty="0"/>
            </a:b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fig %&gt;% layout(…)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FB59B42-EF84-0B13-0DA0-1B20E6F455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9830799"/>
              </p:ext>
            </p:extLst>
          </p:nvPr>
        </p:nvGraphicFramePr>
        <p:xfrm>
          <a:off x="588963" y="1977118"/>
          <a:ext cx="11012485" cy="4677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23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3526354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  <a:gridCol w="1257497">
                  <a:extLst>
                    <a:ext uri="{9D8B030D-6E8A-4147-A177-3AD203B41FA5}">
                      <a16:colId xmlns:a16="http://schemas.microsoft.com/office/drawing/2014/main" val="2424815251"/>
                    </a:ext>
                  </a:extLst>
                </a:gridCol>
                <a:gridCol w="4422404">
                  <a:extLst>
                    <a:ext uri="{9D8B030D-6E8A-4147-A177-3AD203B41FA5}">
                      <a16:colId xmlns:a16="http://schemas.microsoft.com/office/drawing/2014/main" val="3799894661"/>
                    </a:ext>
                  </a:extLst>
                </a:gridCol>
              </a:tblGrid>
              <a:tr h="460676">
                <a:tc>
                  <a:txBody>
                    <a:bodyPr/>
                    <a:lstStyle/>
                    <a:p>
                      <a:r>
                        <a:rPr lang="en-GB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annotations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Add annotations to the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List[List]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list(list(x = 3, y = 20, text = "Annotation"))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autosize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If True, automatically adjust size to fit the container where it’s displayed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font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Configure font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list(family = “Arial”, size = 14)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19235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legend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Configure legend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list(x = 0.7, y = 0.9,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2612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margin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Margins around plot</a:t>
                      </a:r>
                    </a:p>
                    <a:p>
                      <a:r>
                        <a:rPr lang="en-GB" dirty="0"/>
                        <a:t>Left/right/top/bottom + padding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list(l = 50, r = 50, b = 100, t = 100, pad = 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28679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Plot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“Plot Title Goes Here”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095193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xaxis, yaxis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Configure the x/y axes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list(title = “x axis”, showgrid = TR)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406465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7724B-C217-BEF6-BEBC-BDD832860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AE66C-DCD9-8FDC-5BE4-C7E94BB5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1517A-2426-04F7-9797-0F71EAA2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0541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1743-E299-90D9-33D6-9B2C0B4A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Plotly fundamentals: </a:t>
            </a:r>
            <a:r>
              <a:rPr lang="en-GB" i="1" dirty="0"/>
              <a:t>style</a:t>
            </a:r>
            <a:br>
              <a:rPr lang="en-GB" i="1" dirty="0"/>
            </a:b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fig %&gt;% style(…)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FB59B42-EF84-0B13-0DA0-1B20E6F455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0413576"/>
              </p:ext>
            </p:extLst>
          </p:nvPr>
        </p:nvGraphicFramePr>
        <p:xfrm>
          <a:off x="588965" y="1842485"/>
          <a:ext cx="11012485" cy="3942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23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3526354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  <a:gridCol w="1257497">
                  <a:extLst>
                    <a:ext uri="{9D8B030D-6E8A-4147-A177-3AD203B41FA5}">
                      <a16:colId xmlns:a16="http://schemas.microsoft.com/office/drawing/2014/main" val="2424815251"/>
                    </a:ext>
                  </a:extLst>
                </a:gridCol>
                <a:gridCol w="4422404">
                  <a:extLst>
                    <a:ext uri="{9D8B030D-6E8A-4147-A177-3AD203B41FA5}">
                      <a16:colId xmlns:a16="http://schemas.microsoft.com/office/drawing/2014/main" val="3799894661"/>
                    </a:ext>
                  </a:extLst>
                </a:gridCol>
              </a:tblGrid>
              <a:tr h="460676">
                <a:tc>
                  <a:txBody>
                    <a:bodyPr/>
                    <a:lstStyle/>
                    <a:p>
                      <a:r>
                        <a:rPr lang="en-GB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color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, size, opacity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Marker size/</a:t>
                      </a:r>
                      <a:r>
                        <a:rPr lang="en-GB" dirty="0" err="1"/>
                        <a:t>color</a:t>
                      </a:r>
                      <a:r>
                        <a:rPr lang="en-GB" dirty="0"/>
                        <a:t>/opacity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Style a line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List[List]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list(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color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'gold')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hoverinfo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Change content when hovering on a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“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x+y+text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”, “y”, “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x+y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”…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hoverlabel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Change appearing when hovering on a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list(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bgcolor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= “white”)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19235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Marker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“circle”, “square”, “diamond”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2612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textfont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Font for text labels associated with the trace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onsolas" panose="020B0609020204030204" pitchFamily="49" charset="0"/>
                        </a:rPr>
                        <a:t>list(family = “Arial”, size = 14)</a:t>
                      </a:r>
                    </a:p>
                    <a:p>
                      <a:endParaRPr lang="en-GB" sz="18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03861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7724B-C217-BEF6-BEBC-BDD832860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AE66C-DCD9-8FDC-5BE4-C7E94BB5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1517A-2426-04F7-9797-0F71EAA2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3231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9D97-711E-315D-5915-90624F16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46739-47F7-B786-112B-1099E44A0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B61E7-1880-6279-4A22-2DB8C8E3E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4521E-F97A-5AF9-2068-19B24E11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1A95CA-D1E9-24E4-FF26-5062D30DFA7A}"/>
              </a:ext>
            </a:extLst>
          </p:cNvPr>
          <p:cNvSpPr txBox="1"/>
          <p:nvPr/>
        </p:nvSpPr>
        <p:spPr>
          <a:xfrm>
            <a:off x="2574518" y="1078389"/>
            <a:ext cx="7449048" cy="56938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ggplot object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mtcars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mpg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geom_point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Example"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"Weight"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"MPG"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theme_classic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the ggplot object to a Plotly plot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ggplotly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Modify the layout and the style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xaxis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"&lt;b&gt;Weight (lbs)&lt;/b&gt;"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showgrid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yaxis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"&lt;b&gt;Miles per Gallon&lt;/b&gt;"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annotations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"Annotation"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paper_bgcolor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hoverinfo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hoverlabel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bgcolor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modified plot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953409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22">
      <a:dk1>
        <a:srgbClr val="000000"/>
      </a:dk1>
      <a:lt1>
        <a:srgbClr val="FFFFFF"/>
      </a:lt1>
      <a:dk2>
        <a:srgbClr val="6E6E6E"/>
      </a:dk2>
      <a:lt2>
        <a:srgbClr val="E7E6E6"/>
      </a:lt2>
      <a:accent1>
        <a:srgbClr val="A31D20"/>
      </a:accent1>
      <a:accent2>
        <a:srgbClr val="DA3A09"/>
      </a:accent2>
      <a:accent3>
        <a:srgbClr val="415470"/>
      </a:accent3>
      <a:accent4>
        <a:srgbClr val="197F8E"/>
      </a:accent4>
      <a:accent5>
        <a:srgbClr val="FFBD37"/>
      </a:accent5>
      <a:accent6>
        <a:srgbClr val="4B8324"/>
      </a:accent6>
      <a:hlink>
        <a:srgbClr val="2C6693"/>
      </a:hlink>
      <a:folHlink>
        <a:srgbClr val="000000"/>
      </a:folHlink>
    </a:clrScheme>
    <a:fontScheme name="Custom 1">
      <a:majorFont>
        <a:latin typeface="Bahnschrift"/>
        <a:ea typeface=""/>
        <a:cs typeface=""/>
      </a:majorFont>
      <a:minorFont>
        <a:latin typeface="Bahnschrift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>
          <a:solidFill>
            <a:schemeClr val="accent1"/>
          </a:solidFill>
        </a:ln>
      </a:spPr>
      <a:bodyPr wrap="square" rtlCol="0" anchor="ctr">
        <a:noAutofit/>
      </a:bodyPr>
      <a:lstStyle>
        <a:defPPr algn="l">
          <a:defRPr sz="2400" dirty="0" err="1" smtClean="0">
            <a:solidFill>
              <a:schemeClr val="bg1"/>
            </a:solidFill>
          </a:defRPr>
        </a:defPPr>
      </a:lstStyle>
    </a:spDef>
    <a:txDef>
      <a:spPr/>
      <a:bodyPr vert="horz" wrap="square" lIns="0" tIns="0" rIns="0" bIns="0" rtlCol="0" anchor="t" anchorCtr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sz="2400" b="0" dirty="0" smtClean="0">
            <a:solidFill>
              <a:schemeClr val="tx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x9_ENG_full.potx" id="{1FF5F694-8460-46EC-8045-78F138309918}" vid="{3D18AE27-FB3B-440A-8D79-7AD44E56F5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Brugerdefineret design</Template>
  <TotalTime>7218</TotalTime>
  <Words>3595</Words>
  <Application>Microsoft Office PowerPoint</Application>
  <PresentationFormat>Widescreen</PresentationFormat>
  <Paragraphs>699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Bahnschrift</vt:lpstr>
      <vt:lpstr>Calibri</vt:lpstr>
      <vt:lpstr>Consolas</vt:lpstr>
      <vt:lpstr>Microsoft New Tai Lue</vt:lpstr>
      <vt:lpstr>Wingdings</vt:lpstr>
      <vt:lpstr>Brugerdefineret design</vt:lpstr>
      <vt:lpstr>PowerPoint Presentation</vt:lpstr>
      <vt:lpstr>Why do we visualise data?</vt:lpstr>
      <vt:lpstr>Why interactive?</vt:lpstr>
      <vt:lpstr>In practice</vt:lpstr>
      <vt:lpstr>The golden standard package install.packages(“plotly”)  </vt:lpstr>
      <vt:lpstr>Easy level: ggplotly</vt:lpstr>
      <vt:lpstr>Plotly fundamentals: layout fig %&gt;% layout(…)</vt:lpstr>
      <vt:lpstr>Plotly fundamentals: style fig %&gt;% style(…)</vt:lpstr>
      <vt:lpstr>Example</vt:lpstr>
      <vt:lpstr>Medium level: Heatmaps  plot_ly </vt:lpstr>
      <vt:lpstr>Medium level: Heatmaps  heatmaply </vt:lpstr>
      <vt:lpstr>Medium level: Networks</vt:lpstr>
      <vt:lpstr>Medium level: Networks</vt:lpstr>
      <vt:lpstr>Medium level: Networks</vt:lpstr>
      <vt:lpstr>Medium level: Maps</vt:lpstr>
      <vt:lpstr>More exotic plots: radar charts</vt:lpstr>
      <vt:lpstr>More exotic plots:  Radar charts</vt:lpstr>
      <vt:lpstr>More exotic plots: Sankey plots</vt:lpstr>
      <vt:lpstr>More exotic plots:  Sankey plots</vt:lpstr>
      <vt:lpstr>Hard-but-not-too-difficult-hopefully level: web apps! install.packages(“shiny”)</vt:lpstr>
      <vt:lpstr>Hard-but-not-too-difficult-hopefully level: web apps! install.packages(“shiny”)</vt:lpstr>
      <vt:lpstr>Frontend and backend</vt:lpstr>
      <vt:lpstr>PowerPoint Presentation</vt:lpstr>
      <vt:lpstr>Example: A histogram with varying number of bins</vt:lpstr>
      <vt:lpstr>What to put in the server (backend)?</vt:lpstr>
      <vt:lpstr>What to put in the UI (frontend)?</vt:lpstr>
      <vt:lpstr>What to put in the UI (frontend)?</vt:lpstr>
      <vt:lpstr>What to put in the UI (frontend)?</vt:lpstr>
      <vt:lpstr>Reactivity</vt:lpstr>
      <vt:lpstr>Bonus: animations install.packages(“gganimate”)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Burke</dc:creator>
  <cp:lastModifiedBy>Neil Alexandre Scheidwasser</cp:lastModifiedBy>
  <cp:revision>359</cp:revision>
  <dcterms:created xsi:type="dcterms:W3CDTF">2022-07-05T10:48:46Z</dcterms:created>
  <dcterms:modified xsi:type="dcterms:W3CDTF">2024-08-28T14:05:36Z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www.omnidocs.com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2022-07-05T10:48:46Z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d3b4786d-05a4-4d74-a513-6306ec986d4c</vt:lpwstr>
  </property>
  <property fmtid="{D5CDD505-2E9C-101B-9397-08002B2CF9AE}" pid="9" name="MSIP_Label_6a2630e2-1ac5-455e-8217-0156b1936a76_ContentBits">
    <vt:lpwstr>0</vt:lpwstr>
  </property>
</Properties>
</file>